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5" r:id="rId3"/>
    <p:sldId id="308" r:id="rId4"/>
    <p:sldId id="309" r:id="rId5"/>
    <p:sldId id="310" r:id="rId6"/>
    <p:sldId id="306" r:id="rId7"/>
    <p:sldId id="307" r:id="rId8"/>
    <p:sldId id="311" r:id="rId9"/>
    <p:sldId id="313" r:id="rId10"/>
    <p:sldId id="336" r:id="rId11"/>
    <p:sldId id="312" r:id="rId12"/>
    <p:sldId id="346" r:id="rId13"/>
    <p:sldId id="314" r:id="rId14"/>
    <p:sldId id="337" r:id="rId15"/>
    <p:sldId id="338" r:id="rId16"/>
    <p:sldId id="342" r:id="rId17"/>
    <p:sldId id="344" r:id="rId18"/>
    <p:sldId id="339" r:id="rId19"/>
    <p:sldId id="340" r:id="rId20"/>
    <p:sldId id="341" r:id="rId21"/>
    <p:sldId id="349" r:id="rId22"/>
    <p:sldId id="347" r:id="rId23"/>
    <p:sldId id="325" r:id="rId24"/>
    <p:sldId id="326" r:id="rId25"/>
    <p:sldId id="327" r:id="rId26"/>
    <p:sldId id="345" r:id="rId27"/>
    <p:sldId id="348" r:id="rId28"/>
  </p:sldIdLst>
  <p:sldSz cx="9144000" cy="6858000" type="screen4x3"/>
  <p:notesSz cx="6761163" cy="9942513"/>
  <p:defaultTextStyle>
    <a:defPPr>
      <a:defRPr lang="th-TH"/>
    </a:defPPr>
    <a:lvl1pPr algn="l" rtl="0" eaLnBrk="0" fontAlgn="base" hangingPunct="0">
      <a:spcBef>
        <a:spcPts val="400"/>
      </a:spcBef>
      <a:spcAft>
        <a:spcPct val="0"/>
      </a:spcAft>
      <a:buClr>
        <a:schemeClr val="tx1"/>
      </a:buClr>
      <a:buFont typeface="Wingdings 3" pitchFamily="18" charset="2"/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ts val="400"/>
      </a:spcBef>
      <a:spcAft>
        <a:spcPct val="0"/>
      </a:spcAft>
      <a:buClr>
        <a:schemeClr val="tx1"/>
      </a:buClr>
      <a:buFont typeface="Wingdings 3" pitchFamily="18" charset="2"/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ts val="400"/>
      </a:spcBef>
      <a:spcAft>
        <a:spcPct val="0"/>
      </a:spcAft>
      <a:buClr>
        <a:schemeClr val="tx1"/>
      </a:buClr>
      <a:buFont typeface="Wingdings 3" pitchFamily="18" charset="2"/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ts val="400"/>
      </a:spcBef>
      <a:spcAft>
        <a:spcPct val="0"/>
      </a:spcAft>
      <a:buClr>
        <a:schemeClr val="tx1"/>
      </a:buClr>
      <a:buFont typeface="Wingdings 3" pitchFamily="18" charset="2"/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ts val="400"/>
      </a:spcBef>
      <a:spcAft>
        <a:spcPct val="0"/>
      </a:spcAft>
      <a:buClr>
        <a:schemeClr val="tx1"/>
      </a:buClr>
      <a:buFont typeface="Wingdings 3" pitchFamily="18" charset="2"/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FF"/>
    <a:srgbClr val="DA1F28"/>
    <a:srgbClr val="CC6600"/>
    <a:srgbClr val="7B7B7B"/>
    <a:srgbClr val="5003E9"/>
    <a:srgbClr val="0000FF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9667" autoAdjust="0"/>
  </p:normalViewPr>
  <p:slideViewPr>
    <p:cSldViewPr>
      <p:cViewPr varScale="1">
        <p:scale>
          <a:sx n="75" d="100"/>
          <a:sy n="75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C04462-DB39-4648-BC22-289ADD6D9825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DFB0250-57D0-4E82-8216-0E9A0F32CAF1}">
      <dgm:prSet phldrT="[Text]" custT="1"/>
      <dgm:spPr/>
      <dgm:t>
        <a:bodyPr/>
        <a:lstStyle/>
        <a:p>
          <a:r>
            <a:rPr lang="th-TH" sz="4000" dirty="0" smtClean="0"/>
            <a:t>สถาบันการเงินในระบบ </a:t>
          </a:r>
          <a:endParaRPr lang="en-US" sz="4000" dirty="0"/>
        </a:p>
      </dgm:t>
    </dgm:pt>
    <dgm:pt modelId="{A9EB6C28-8BCF-41A8-A55F-2AABA0FD46F9}" type="parTrans" cxnId="{9CF9D9BD-05C8-4BF4-95CC-258C13F45A20}">
      <dgm:prSet/>
      <dgm:spPr/>
      <dgm:t>
        <a:bodyPr/>
        <a:lstStyle/>
        <a:p>
          <a:endParaRPr lang="en-US"/>
        </a:p>
      </dgm:t>
    </dgm:pt>
    <dgm:pt modelId="{9B6E0B09-BFDA-4CB4-BE0C-A2691F00F493}" type="sibTrans" cxnId="{9CF9D9BD-05C8-4BF4-95CC-258C13F45A20}">
      <dgm:prSet/>
      <dgm:spPr/>
      <dgm:t>
        <a:bodyPr/>
        <a:lstStyle/>
        <a:p>
          <a:endParaRPr lang="en-US"/>
        </a:p>
      </dgm:t>
    </dgm:pt>
    <dgm:pt modelId="{C1ECFFCE-DCA7-4C35-AE3B-027FF136A2C0}">
      <dgm:prSet phldrT="[Text]" custT="1"/>
      <dgm:spPr/>
      <dgm:t>
        <a:bodyPr/>
        <a:lstStyle/>
        <a:p>
          <a:r>
            <a:rPr lang="th-TH" sz="4000" dirty="0" smtClean="0"/>
            <a:t>สถาบันการเงินนอกระบบ</a:t>
          </a:r>
          <a:endParaRPr lang="en-US" sz="4000" dirty="0"/>
        </a:p>
      </dgm:t>
    </dgm:pt>
    <dgm:pt modelId="{5CCF2B5D-C1BA-49B7-AA58-68911C4D245A}" type="parTrans" cxnId="{77FBE398-8907-4B44-AF55-1B28933CA13C}">
      <dgm:prSet/>
      <dgm:spPr/>
      <dgm:t>
        <a:bodyPr/>
        <a:lstStyle/>
        <a:p>
          <a:endParaRPr lang="en-US"/>
        </a:p>
      </dgm:t>
    </dgm:pt>
    <dgm:pt modelId="{632D3B53-84F8-4545-9506-70C620FD98F3}" type="sibTrans" cxnId="{77FBE398-8907-4B44-AF55-1B28933CA13C}">
      <dgm:prSet/>
      <dgm:spPr/>
      <dgm:t>
        <a:bodyPr/>
        <a:lstStyle/>
        <a:p>
          <a:endParaRPr lang="en-US"/>
        </a:p>
      </dgm:t>
    </dgm:pt>
    <dgm:pt modelId="{FEF7ED6C-FDFB-484D-BEF2-95BB2C59DC8E}" type="pres">
      <dgm:prSet presAssocID="{AAC04462-DB39-4648-BC22-289ADD6D98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3FD03D-85EB-4597-968B-132660E39020}" type="pres">
      <dgm:prSet presAssocID="{FDFB0250-57D0-4E82-8216-0E9A0F32CAF1}" presName="parentLin" presStyleCnt="0"/>
      <dgm:spPr/>
    </dgm:pt>
    <dgm:pt modelId="{C1857C4D-878F-423D-9373-7C22628EFDC0}" type="pres">
      <dgm:prSet presAssocID="{FDFB0250-57D0-4E82-8216-0E9A0F32CAF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9E78B4A-F164-4699-8336-6B03F8522AD8}" type="pres">
      <dgm:prSet presAssocID="{FDFB0250-57D0-4E82-8216-0E9A0F32CAF1}" presName="parentText" presStyleLbl="node1" presStyleIdx="0" presStyleCnt="2" custScaleX="77620" custScaleY="628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A1A68E-E04B-45C8-A5E7-B74A80CBDE5D}" type="pres">
      <dgm:prSet presAssocID="{FDFB0250-57D0-4E82-8216-0E9A0F32CAF1}" presName="negativeSpace" presStyleCnt="0"/>
      <dgm:spPr/>
    </dgm:pt>
    <dgm:pt modelId="{A1EACA63-56B0-4615-9D6D-35B276735048}" type="pres">
      <dgm:prSet presAssocID="{FDFB0250-57D0-4E82-8216-0E9A0F32CAF1}" presName="childText" presStyleLbl="conFgAcc1" presStyleIdx="0" presStyleCnt="2" custLinFactNeighborX="1953" custLinFactNeighborY="-2183">
        <dgm:presLayoutVars>
          <dgm:bulletEnabled val="1"/>
        </dgm:presLayoutVars>
      </dgm:prSet>
      <dgm:spPr/>
    </dgm:pt>
    <dgm:pt modelId="{66B018F0-CF0A-4287-8732-89038081272D}" type="pres">
      <dgm:prSet presAssocID="{9B6E0B09-BFDA-4CB4-BE0C-A2691F00F493}" presName="spaceBetweenRectangles" presStyleCnt="0"/>
      <dgm:spPr/>
    </dgm:pt>
    <dgm:pt modelId="{ECCACF16-4444-47D7-B1F0-F323CBA2CC51}" type="pres">
      <dgm:prSet presAssocID="{C1ECFFCE-DCA7-4C35-AE3B-027FF136A2C0}" presName="parentLin" presStyleCnt="0"/>
      <dgm:spPr/>
    </dgm:pt>
    <dgm:pt modelId="{7A80A023-A676-4E94-AAE4-54661090C662}" type="pres">
      <dgm:prSet presAssocID="{C1ECFFCE-DCA7-4C35-AE3B-027FF136A2C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751F209-8948-48B2-9BBE-53D14AC7B031}" type="pres">
      <dgm:prSet presAssocID="{C1ECFFCE-DCA7-4C35-AE3B-027FF136A2C0}" presName="parentText" presStyleLbl="node1" presStyleIdx="1" presStyleCnt="2" custScaleX="77620" custScaleY="62856" custLinFactNeighborX="10092" custLinFactNeighborY="57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851720-4423-4156-A6C2-28E72AB23ECA}" type="pres">
      <dgm:prSet presAssocID="{C1ECFFCE-DCA7-4C35-AE3B-027FF136A2C0}" presName="negativeSpace" presStyleCnt="0"/>
      <dgm:spPr/>
    </dgm:pt>
    <dgm:pt modelId="{2E3681DF-B76F-4349-A227-885E6B52B5EC}" type="pres">
      <dgm:prSet presAssocID="{C1ECFFCE-DCA7-4C35-AE3B-027FF136A2C0}" presName="childText" presStyleLbl="conFgAcc1" presStyleIdx="1" presStyleCnt="2" custLinFactNeighborY="67687">
        <dgm:presLayoutVars>
          <dgm:bulletEnabled val="1"/>
        </dgm:presLayoutVars>
      </dgm:prSet>
      <dgm:spPr/>
    </dgm:pt>
  </dgm:ptLst>
  <dgm:cxnLst>
    <dgm:cxn modelId="{9CF9D9BD-05C8-4BF4-95CC-258C13F45A20}" srcId="{AAC04462-DB39-4648-BC22-289ADD6D9825}" destId="{FDFB0250-57D0-4E82-8216-0E9A0F32CAF1}" srcOrd="0" destOrd="0" parTransId="{A9EB6C28-8BCF-41A8-A55F-2AABA0FD46F9}" sibTransId="{9B6E0B09-BFDA-4CB4-BE0C-A2691F00F493}"/>
    <dgm:cxn modelId="{77FBE398-8907-4B44-AF55-1B28933CA13C}" srcId="{AAC04462-DB39-4648-BC22-289ADD6D9825}" destId="{C1ECFFCE-DCA7-4C35-AE3B-027FF136A2C0}" srcOrd="1" destOrd="0" parTransId="{5CCF2B5D-C1BA-49B7-AA58-68911C4D245A}" sibTransId="{632D3B53-84F8-4545-9506-70C620FD98F3}"/>
    <dgm:cxn modelId="{CFE12B0F-766B-464D-A653-15DF63DE10BB}" type="presOf" srcId="{AAC04462-DB39-4648-BC22-289ADD6D9825}" destId="{FEF7ED6C-FDFB-484D-BEF2-95BB2C59DC8E}" srcOrd="0" destOrd="0" presId="urn:microsoft.com/office/officeart/2005/8/layout/list1"/>
    <dgm:cxn modelId="{0321A970-5E27-43B1-99B6-2A0292A2D32F}" type="presOf" srcId="{FDFB0250-57D0-4E82-8216-0E9A0F32CAF1}" destId="{89E78B4A-F164-4699-8336-6B03F8522AD8}" srcOrd="1" destOrd="0" presId="urn:microsoft.com/office/officeart/2005/8/layout/list1"/>
    <dgm:cxn modelId="{28D1B62C-6AF1-4540-99F1-2BE215A0C968}" type="presOf" srcId="{C1ECFFCE-DCA7-4C35-AE3B-027FF136A2C0}" destId="{7A80A023-A676-4E94-AAE4-54661090C662}" srcOrd="0" destOrd="0" presId="urn:microsoft.com/office/officeart/2005/8/layout/list1"/>
    <dgm:cxn modelId="{9BF421B1-3CB1-4F32-8724-CA18FA4513D4}" type="presOf" srcId="{C1ECFFCE-DCA7-4C35-AE3B-027FF136A2C0}" destId="{9751F209-8948-48B2-9BBE-53D14AC7B031}" srcOrd="1" destOrd="0" presId="urn:microsoft.com/office/officeart/2005/8/layout/list1"/>
    <dgm:cxn modelId="{2EBAA5BD-6194-4F75-8E0B-6BAA5741EF00}" type="presOf" srcId="{FDFB0250-57D0-4E82-8216-0E9A0F32CAF1}" destId="{C1857C4D-878F-423D-9373-7C22628EFDC0}" srcOrd="0" destOrd="0" presId="urn:microsoft.com/office/officeart/2005/8/layout/list1"/>
    <dgm:cxn modelId="{087C80A6-D222-4E04-8E97-58169A3CDC4C}" type="presParOf" srcId="{FEF7ED6C-FDFB-484D-BEF2-95BB2C59DC8E}" destId="{7B3FD03D-85EB-4597-968B-132660E39020}" srcOrd="0" destOrd="0" presId="urn:microsoft.com/office/officeart/2005/8/layout/list1"/>
    <dgm:cxn modelId="{EB44261E-16D8-4CBD-B7C9-8E5257A7889F}" type="presParOf" srcId="{7B3FD03D-85EB-4597-968B-132660E39020}" destId="{C1857C4D-878F-423D-9373-7C22628EFDC0}" srcOrd="0" destOrd="0" presId="urn:microsoft.com/office/officeart/2005/8/layout/list1"/>
    <dgm:cxn modelId="{2D661825-6D29-4296-8B1B-7B2FD7103495}" type="presParOf" srcId="{7B3FD03D-85EB-4597-968B-132660E39020}" destId="{89E78B4A-F164-4699-8336-6B03F8522AD8}" srcOrd="1" destOrd="0" presId="urn:microsoft.com/office/officeart/2005/8/layout/list1"/>
    <dgm:cxn modelId="{B735E84F-491F-49AD-B7BD-85E3E65D1FC5}" type="presParOf" srcId="{FEF7ED6C-FDFB-484D-BEF2-95BB2C59DC8E}" destId="{96A1A68E-E04B-45C8-A5E7-B74A80CBDE5D}" srcOrd="1" destOrd="0" presId="urn:microsoft.com/office/officeart/2005/8/layout/list1"/>
    <dgm:cxn modelId="{2819F962-44DB-4AE9-A31B-938F24C41FDA}" type="presParOf" srcId="{FEF7ED6C-FDFB-484D-BEF2-95BB2C59DC8E}" destId="{A1EACA63-56B0-4615-9D6D-35B276735048}" srcOrd="2" destOrd="0" presId="urn:microsoft.com/office/officeart/2005/8/layout/list1"/>
    <dgm:cxn modelId="{BC6E2DCC-B5F3-46B4-93CE-A2ED963B2120}" type="presParOf" srcId="{FEF7ED6C-FDFB-484D-BEF2-95BB2C59DC8E}" destId="{66B018F0-CF0A-4287-8732-89038081272D}" srcOrd="3" destOrd="0" presId="urn:microsoft.com/office/officeart/2005/8/layout/list1"/>
    <dgm:cxn modelId="{561526D1-B8DB-41A0-B022-CC38C873621C}" type="presParOf" srcId="{FEF7ED6C-FDFB-484D-BEF2-95BB2C59DC8E}" destId="{ECCACF16-4444-47D7-B1F0-F323CBA2CC51}" srcOrd="4" destOrd="0" presId="urn:microsoft.com/office/officeart/2005/8/layout/list1"/>
    <dgm:cxn modelId="{2D341F45-77A0-489F-8499-780152A01713}" type="presParOf" srcId="{ECCACF16-4444-47D7-B1F0-F323CBA2CC51}" destId="{7A80A023-A676-4E94-AAE4-54661090C662}" srcOrd="0" destOrd="0" presId="urn:microsoft.com/office/officeart/2005/8/layout/list1"/>
    <dgm:cxn modelId="{5DE96F78-C409-4577-89FD-7F887FB81089}" type="presParOf" srcId="{ECCACF16-4444-47D7-B1F0-F323CBA2CC51}" destId="{9751F209-8948-48B2-9BBE-53D14AC7B031}" srcOrd="1" destOrd="0" presId="urn:microsoft.com/office/officeart/2005/8/layout/list1"/>
    <dgm:cxn modelId="{28147095-DC76-4118-B8F0-88083D3B3DB4}" type="presParOf" srcId="{FEF7ED6C-FDFB-484D-BEF2-95BB2C59DC8E}" destId="{69851720-4423-4156-A6C2-28E72AB23ECA}" srcOrd="5" destOrd="0" presId="urn:microsoft.com/office/officeart/2005/8/layout/list1"/>
    <dgm:cxn modelId="{86B01183-9CA6-4CD0-AD8D-1976845F5E60}" type="presParOf" srcId="{FEF7ED6C-FDFB-484D-BEF2-95BB2C59DC8E}" destId="{2E3681DF-B76F-4349-A227-885E6B52B5E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6CFC5D-D4B3-474A-ACC5-548F96D241CA}" type="doc">
      <dgm:prSet loTypeId="urn:microsoft.com/office/officeart/2005/8/layout/radial2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168DE30-7B34-428F-BE4A-B06007DAFDAD}">
      <dgm:prSet phldrT="[Text]"/>
      <dgm:spPr/>
      <dgm:t>
        <a:bodyPr/>
        <a:lstStyle/>
        <a:p>
          <a:r>
            <a:rPr lang="th-TH" b="1" dirty="0" smtClean="0">
              <a:latin typeface="AngsanaUPC" pitchFamily="18" charset="-34"/>
              <a:cs typeface="AngsanaUPC" pitchFamily="18" charset="-34"/>
            </a:rPr>
            <a:t>ประเภทธนาคาร</a:t>
          </a:r>
          <a:endParaRPr lang="en-US" dirty="0"/>
        </a:p>
      </dgm:t>
    </dgm:pt>
    <dgm:pt modelId="{5C0D8039-81B9-4C8C-B6B2-BE5A3CCEDE80}" type="parTrans" cxnId="{1C13EB5A-560C-45B8-8BB2-5A730C8AD972}">
      <dgm:prSet/>
      <dgm:spPr/>
      <dgm:t>
        <a:bodyPr/>
        <a:lstStyle/>
        <a:p>
          <a:endParaRPr lang="en-US"/>
        </a:p>
      </dgm:t>
    </dgm:pt>
    <dgm:pt modelId="{A3723D69-FF15-4539-9434-B0F2D15CF468}" type="sibTrans" cxnId="{1C13EB5A-560C-45B8-8BB2-5A730C8AD972}">
      <dgm:prSet/>
      <dgm:spPr/>
      <dgm:t>
        <a:bodyPr/>
        <a:lstStyle/>
        <a:p>
          <a:endParaRPr lang="en-US"/>
        </a:p>
      </dgm:t>
    </dgm:pt>
    <dgm:pt modelId="{08094485-0744-4B3B-9F7A-A6FE84AACAEA}">
      <dgm:prSet phldrT="[Text]"/>
      <dgm:spPr/>
      <dgm:t>
        <a:bodyPr/>
        <a:lstStyle/>
        <a:p>
          <a:r>
            <a:rPr lang="th-TH" b="1" dirty="0" smtClean="0">
              <a:latin typeface="AngsanaUPC" pitchFamily="18" charset="-34"/>
              <a:cs typeface="AngsanaUPC" pitchFamily="18" charset="-34"/>
            </a:rPr>
            <a:t>ประเภทไม่ใช่ธนาคาร</a:t>
          </a:r>
          <a:endParaRPr lang="en-US" dirty="0"/>
        </a:p>
      </dgm:t>
    </dgm:pt>
    <dgm:pt modelId="{011A5741-C850-450E-ACBD-774AE8EC561E}" type="parTrans" cxnId="{9272E3E3-63F7-4B0D-8700-D376CB0EA798}">
      <dgm:prSet/>
      <dgm:spPr/>
      <dgm:t>
        <a:bodyPr/>
        <a:lstStyle/>
        <a:p>
          <a:endParaRPr lang="en-US"/>
        </a:p>
      </dgm:t>
    </dgm:pt>
    <dgm:pt modelId="{188E864B-90D8-4F4C-8F1E-5C9EB431BF5F}" type="sibTrans" cxnId="{9272E3E3-63F7-4B0D-8700-D376CB0EA798}">
      <dgm:prSet/>
      <dgm:spPr/>
      <dgm:t>
        <a:bodyPr/>
        <a:lstStyle/>
        <a:p>
          <a:endParaRPr lang="en-US"/>
        </a:p>
      </dgm:t>
    </dgm:pt>
    <dgm:pt modelId="{AD5B3AC3-1C4E-414A-8E39-370B4DD1B048}">
      <dgm:prSet phldrT="[Text]"/>
      <dgm:spPr/>
      <dgm:t>
        <a:bodyPr/>
        <a:lstStyle/>
        <a:p>
          <a:r>
            <a:rPr lang="th-TH" b="1" dirty="0" smtClean="0">
              <a:latin typeface="AngsanaUPC" pitchFamily="18" charset="-34"/>
              <a:cs typeface="AngsanaUPC" pitchFamily="18" charset="-34"/>
            </a:rPr>
            <a:t>เฉพาะอย่าง</a:t>
          </a:r>
          <a:endParaRPr lang="en-US" dirty="0"/>
        </a:p>
      </dgm:t>
    </dgm:pt>
    <dgm:pt modelId="{52848A37-6FCA-4C52-BD50-FA7F830B4ACB}" type="parTrans" cxnId="{5E05F9E3-6B6F-4E96-8B27-55232BBBE02E}">
      <dgm:prSet/>
      <dgm:spPr/>
      <dgm:t>
        <a:bodyPr/>
        <a:lstStyle/>
        <a:p>
          <a:endParaRPr lang="en-US"/>
        </a:p>
      </dgm:t>
    </dgm:pt>
    <dgm:pt modelId="{3F062593-A292-4BBB-B851-85ABC8C021EF}" type="sibTrans" cxnId="{5E05F9E3-6B6F-4E96-8B27-55232BBBE02E}">
      <dgm:prSet/>
      <dgm:spPr/>
      <dgm:t>
        <a:bodyPr/>
        <a:lstStyle/>
        <a:p>
          <a:endParaRPr lang="en-US"/>
        </a:p>
      </dgm:t>
    </dgm:pt>
    <dgm:pt modelId="{2A9EE48B-F9C2-468C-A5C4-E77262A79693}" type="pres">
      <dgm:prSet presAssocID="{A96CFC5D-D4B3-474A-ACC5-548F96D241C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0C276F-5675-4106-AF1A-64D83FFBE6F8}" type="pres">
      <dgm:prSet presAssocID="{A96CFC5D-D4B3-474A-ACC5-548F96D241CA}" presName="cycle" presStyleCnt="0"/>
      <dgm:spPr/>
    </dgm:pt>
    <dgm:pt modelId="{AA6638B9-5CEF-474B-88E4-B03026D46D4C}" type="pres">
      <dgm:prSet presAssocID="{A96CFC5D-D4B3-474A-ACC5-548F96D241CA}" presName="centerShape" presStyleCnt="0"/>
      <dgm:spPr/>
    </dgm:pt>
    <dgm:pt modelId="{36C8DEC8-B1BA-40B6-BBAE-2EF90220270B}" type="pres">
      <dgm:prSet presAssocID="{A96CFC5D-D4B3-474A-ACC5-548F96D241CA}" presName="connSite" presStyleLbl="node1" presStyleIdx="0" presStyleCnt="4"/>
      <dgm:spPr/>
    </dgm:pt>
    <dgm:pt modelId="{837CE221-6C58-40C3-B49F-596535AEA98A}" type="pres">
      <dgm:prSet presAssocID="{A96CFC5D-D4B3-474A-ACC5-548F96D241CA}" presName="visible" presStyleLbl="node1" presStyleIdx="0" presStyleCnt="4" custLinFactNeighborX="223" custLinFactNeighborY="-3451"/>
      <dgm:spPr/>
    </dgm:pt>
    <dgm:pt modelId="{3F1B550C-03E2-4B92-91D1-1D3BB131AC74}" type="pres">
      <dgm:prSet presAssocID="{5C0D8039-81B9-4C8C-B6B2-BE5A3CCEDE80}" presName="Name25" presStyleLbl="parChTrans1D1" presStyleIdx="0" presStyleCnt="3"/>
      <dgm:spPr/>
      <dgm:t>
        <a:bodyPr/>
        <a:lstStyle/>
        <a:p>
          <a:endParaRPr lang="en-US"/>
        </a:p>
      </dgm:t>
    </dgm:pt>
    <dgm:pt modelId="{59CCC467-FB8F-4686-A5FF-F99527A186DE}" type="pres">
      <dgm:prSet presAssocID="{D168DE30-7B34-428F-BE4A-B06007DAFDAD}" presName="node" presStyleCnt="0"/>
      <dgm:spPr/>
    </dgm:pt>
    <dgm:pt modelId="{48324307-71A8-4488-91B3-58E9EE9EEA9D}" type="pres">
      <dgm:prSet presAssocID="{D168DE30-7B34-428F-BE4A-B06007DAFDAD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7B4074-CC15-48AE-BC4F-2DE888997E36}" type="pres">
      <dgm:prSet presAssocID="{D168DE30-7B34-428F-BE4A-B06007DAFDAD}" presName="childNode" presStyleLbl="revTx" presStyleIdx="0" presStyleCnt="0">
        <dgm:presLayoutVars>
          <dgm:bulletEnabled val="1"/>
        </dgm:presLayoutVars>
      </dgm:prSet>
      <dgm:spPr/>
    </dgm:pt>
    <dgm:pt modelId="{FC0A6ECE-F10F-4E54-9200-7C2527F88AE1}" type="pres">
      <dgm:prSet presAssocID="{011A5741-C850-450E-ACBD-774AE8EC561E}" presName="Name25" presStyleLbl="parChTrans1D1" presStyleIdx="1" presStyleCnt="3"/>
      <dgm:spPr/>
      <dgm:t>
        <a:bodyPr/>
        <a:lstStyle/>
        <a:p>
          <a:endParaRPr lang="en-US"/>
        </a:p>
      </dgm:t>
    </dgm:pt>
    <dgm:pt modelId="{569555DD-2338-4505-9744-8AC80F007281}" type="pres">
      <dgm:prSet presAssocID="{08094485-0744-4B3B-9F7A-A6FE84AACAEA}" presName="node" presStyleCnt="0"/>
      <dgm:spPr/>
    </dgm:pt>
    <dgm:pt modelId="{9B3F801B-D183-4715-939E-B1997EC75AA5}" type="pres">
      <dgm:prSet presAssocID="{08094485-0744-4B3B-9F7A-A6FE84AACAEA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511D9-6FB9-4484-B426-3071C8DEDA9E}" type="pres">
      <dgm:prSet presAssocID="{08094485-0744-4B3B-9F7A-A6FE84AACAEA}" presName="childNode" presStyleLbl="revTx" presStyleIdx="0" presStyleCnt="0">
        <dgm:presLayoutVars>
          <dgm:bulletEnabled val="1"/>
        </dgm:presLayoutVars>
      </dgm:prSet>
      <dgm:spPr/>
    </dgm:pt>
    <dgm:pt modelId="{4E2CBBFD-9312-4A74-A63B-1117CE251052}" type="pres">
      <dgm:prSet presAssocID="{52848A37-6FCA-4C52-BD50-FA7F830B4ACB}" presName="Name25" presStyleLbl="parChTrans1D1" presStyleIdx="2" presStyleCnt="3"/>
      <dgm:spPr/>
      <dgm:t>
        <a:bodyPr/>
        <a:lstStyle/>
        <a:p>
          <a:endParaRPr lang="en-US"/>
        </a:p>
      </dgm:t>
    </dgm:pt>
    <dgm:pt modelId="{DADF00BF-9526-45BF-B5F8-653D513B3CBE}" type="pres">
      <dgm:prSet presAssocID="{AD5B3AC3-1C4E-414A-8E39-370B4DD1B048}" presName="node" presStyleCnt="0"/>
      <dgm:spPr/>
    </dgm:pt>
    <dgm:pt modelId="{0581842D-739B-4642-9EDA-E2A52CD88FDC}" type="pres">
      <dgm:prSet presAssocID="{AD5B3AC3-1C4E-414A-8E39-370B4DD1B048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18F6F9-5BBB-4A4F-8918-EE7E29625EE9}" type="pres">
      <dgm:prSet presAssocID="{AD5B3AC3-1C4E-414A-8E39-370B4DD1B04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DB66B72E-3C6F-4F13-A0A6-0531703300DB}" type="presOf" srcId="{52848A37-6FCA-4C52-BD50-FA7F830B4ACB}" destId="{4E2CBBFD-9312-4A74-A63B-1117CE251052}" srcOrd="0" destOrd="0" presId="urn:microsoft.com/office/officeart/2005/8/layout/radial2"/>
    <dgm:cxn modelId="{5E05F9E3-6B6F-4E96-8B27-55232BBBE02E}" srcId="{A96CFC5D-D4B3-474A-ACC5-548F96D241CA}" destId="{AD5B3AC3-1C4E-414A-8E39-370B4DD1B048}" srcOrd="2" destOrd="0" parTransId="{52848A37-6FCA-4C52-BD50-FA7F830B4ACB}" sibTransId="{3F062593-A292-4BBB-B851-85ABC8C021EF}"/>
    <dgm:cxn modelId="{2D0D0C51-F48A-4890-9AAE-4858780DBD7F}" type="presOf" srcId="{5C0D8039-81B9-4C8C-B6B2-BE5A3CCEDE80}" destId="{3F1B550C-03E2-4B92-91D1-1D3BB131AC74}" srcOrd="0" destOrd="0" presId="urn:microsoft.com/office/officeart/2005/8/layout/radial2"/>
    <dgm:cxn modelId="{B2FBECD0-9CEF-4E74-881D-CC589CC3B607}" type="presOf" srcId="{011A5741-C850-450E-ACBD-774AE8EC561E}" destId="{FC0A6ECE-F10F-4E54-9200-7C2527F88AE1}" srcOrd="0" destOrd="0" presId="urn:microsoft.com/office/officeart/2005/8/layout/radial2"/>
    <dgm:cxn modelId="{09807532-44D7-4183-8D53-CF8E2416B1FF}" type="presOf" srcId="{08094485-0744-4B3B-9F7A-A6FE84AACAEA}" destId="{9B3F801B-D183-4715-939E-B1997EC75AA5}" srcOrd="0" destOrd="0" presId="urn:microsoft.com/office/officeart/2005/8/layout/radial2"/>
    <dgm:cxn modelId="{8D0EE9B8-D4C4-47AD-A70E-84C62F3CDE8F}" type="presOf" srcId="{A96CFC5D-D4B3-474A-ACC5-548F96D241CA}" destId="{2A9EE48B-F9C2-468C-A5C4-E77262A79693}" srcOrd="0" destOrd="0" presId="urn:microsoft.com/office/officeart/2005/8/layout/radial2"/>
    <dgm:cxn modelId="{AE62DC80-EBB5-4F4B-822D-4757275DDBDA}" type="presOf" srcId="{AD5B3AC3-1C4E-414A-8E39-370B4DD1B048}" destId="{0581842D-739B-4642-9EDA-E2A52CD88FDC}" srcOrd="0" destOrd="0" presId="urn:microsoft.com/office/officeart/2005/8/layout/radial2"/>
    <dgm:cxn modelId="{1C13EB5A-560C-45B8-8BB2-5A730C8AD972}" srcId="{A96CFC5D-D4B3-474A-ACC5-548F96D241CA}" destId="{D168DE30-7B34-428F-BE4A-B06007DAFDAD}" srcOrd="0" destOrd="0" parTransId="{5C0D8039-81B9-4C8C-B6B2-BE5A3CCEDE80}" sibTransId="{A3723D69-FF15-4539-9434-B0F2D15CF468}"/>
    <dgm:cxn modelId="{449D509F-7F0A-4515-8C65-B2F834F97DA0}" type="presOf" srcId="{D168DE30-7B34-428F-BE4A-B06007DAFDAD}" destId="{48324307-71A8-4488-91B3-58E9EE9EEA9D}" srcOrd="0" destOrd="0" presId="urn:microsoft.com/office/officeart/2005/8/layout/radial2"/>
    <dgm:cxn modelId="{9272E3E3-63F7-4B0D-8700-D376CB0EA798}" srcId="{A96CFC5D-D4B3-474A-ACC5-548F96D241CA}" destId="{08094485-0744-4B3B-9F7A-A6FE84AACAEA}" srcOrd="1" destOrd="0" parTransId="{011A5741-C850-450E-ACBD-774AE8EC561E}" sibTransId="{188E864B-90D8-4F4C-8F1E-5C9EB431BF5F}"/>
    <dgm:cxn modelId="{39BF619B-AFCE-458E-8CB1-AAA945D18E9B}" type="presParOf" srcId="{2A9EE48B-F9C2-468C-A5C4-E77262A79693}" destId="{080C276F-5675-4106-AF1A-64D83FFBE6F8}" srcOrd="0" destOrd="0" presId="urn:microsoft.com/office/officeart/2005/8/layout/radial2"/>
    <dgm:cxn modelId="{C0E5C46F-8A3D-4E25-A114-B65CC99A5CB7}" type="presParOf" srcId="{080C276F-5675-4106-AF1A-64D83FFBE6F8}" destId="{AA6638B9-5CEF-474B-88E4-B03026D46D4C}" srcOrd="0" destOrd="0" presId="urn:microsoft.com/office/officeart/2005/8/layout/radial2"/>
    <dgm:cxn modelId="{996C9E04-43E2-4537-A0E3-52D955B17ECF}" type="presParOf" srcId="{AA6638B9-5CEF-474B-88E4-B03026D46D4C}" destId="{36C8DEC8-B1BA-40B6-BBAE-2EF90220270B}" srcOrd="0" destOrd="0" presId="urn:microsoft.com/office/officeart/2005/8/layout/radial2"/>
    <dgm:cxn modelId="{2A9C8A9A-039F-400C-8A56-4F962C4FF484}" type="presParOf" srcId="{AA6638B9-5CEF-474B-88E4-B03026D46D4C}" destId="{837CE221-6C58-40C3-B49F-596535AEA98A}" srcOrd="1" destOrd="0" presId="urn:microsoft.com/office/officeart/2005/8/layout/radial2"/>
    <dgm:cxn modelId="{EC3AE1E2-5986-4A01-89AE-993B131F43E0}" type="presParOf" srcId="{080C276F-5675-4106-AF1A-64D83FFBE6F8}" destId="{3F1B550C-03E2-4B92-91D1-1D3BB131AC74}" srcOrd="1" destOrd="0" presId="urn:microsoft.com/office/officeart/2005/8/layout/radial2"/>
    <dgm:cxn modelId="{65E936ED-95F4-43D3-AD4B-B637007DDE92}" type="presParOf" srcId="{080C276F-5675-4106-AF1A-64D83FFBE6F8}" destId="{59CCC467-FB8F-4686-A5FF-F99527A186DE}" srcOrd="2" destOrd="0" presId="urn:microsoft.com/office/officeart/2005/8/layout/radial2"/>
    <dgm:cxn modelId="{C5171B76-1D24-4F56-9C77-8E526FAC6D10}" type="presParOf" srcId="{59CCC467-FB8F-4686-A5FF-F99527A186DE}" destId="{48324307-71A8-4488-91B3-58E9EE9EEA9D}" srcOrd="0" destOrd="0" presId="urn:microsoft.com/office/officeart/2005/8/layout/radial2"/>
    <dgm:cxn modelId="{CDFC4016-AA44-4D66-9B0B-FEF56747339E}" type="presParOf" srcId="{59CCC467-FB8F-4686-A5FF-F99527A186DE}" destId="{D47B4074-CC15-48AE-BC4F-2DE888997E36}" srcOrd="1" destOrd="0" presId="urn:microsoft.com/office/officeart/2005/8/layout/radial2"/>
    <dgm:cxn modelId="{793C0E3D-CF70-4AE2-9F0E-C4FBA868B590}" type="presParOf" srcId="{080C276F-5675-4106-AF1A-64D83FFBE6F8}" destId="{FC0A6ECE-F10F-4E54-9200-7C2527F88AE1}" srcOrd="3" destOrd="0" presId="urn:microsoft.com/office/officeart/2005/8/layout/radial2"/>
    <dgm:cxn modelId="{355A38C4-C6B2-41D4-8D3C-359E78695452}" type="presParOf" srcId="{080C276F-5675-4106-AF1A-64D83FFBE6F8}" destId="{569555DD-2338-4505-9744-8AC80F007281}" srcOrd="4" destOrd="0" presId="urn:microsoft.com/office/officeart/2005/8/layout/radial2"/>
    <dgm:cxn modelId="{EB5CE0A2-2813-4388-9906-2119423FCF8B}" type="presParOf" srcId="{569555DD-2338-4505-9744-8AC80F007281}" destId="{9B3F801B-D183-4715-939E-B1997EC75AA5}" srcOrd="0" destOrd="0" presId="urn:microsoft.com/office/officeart/2005/8/layout/radial2"/>
    <dgm:cxn modelId="{0F369B49-4A44-40F6-A975-6243EF41466C}" type="presParOf" srcId="{569555DD-2338-4505-9744-8AC80F007281}" destId="{7EF511D9-6FB9-4484-B426-3071C8DEDA9E}" srcOrd="1" destOrd="0" presId="urn:microsoft.com/office/officeart/2005/8/layout/radial2"/>
    <dgm:cxn modelId="{4F0B3732-CCA2-4DFD-94AC-49C20ECB1C2E}" type="presParOf" srcId="{080C276F-5675-4106-AF1A-64D83FFBE6F8}" destId="{4E2CBBFD-9312-4A74-A63B-1117CE251052}" srcOrd="5" destOrd="0" presId="urn:microsoft.com/office/officeart/2005/8/layout/radial2"/>
    <dgm:cxn modelId="{F307622B-2D0C-46B4-AB30-1C70749BAE5C}" type="presParOf" srcId="{080C276F-5675-4106-AF1A-64D83FFBE6F8}" destId="{DADF00BF-9526-45BF-B5F8-653D513B3CBE}" srcOrd="6" destOrd="0" presId="urn:microsoft.com/office/officeart/2005/8/layout/radial2"/>
    <dgm:cxn modelId="{430910C7-5FF2-422E-9AFE-E17D4376F488}" type="presParOf" srcId="{DADF00BF-9526-45BF-B5F8-653D513B3CBE}" destId="{0581842D-739B-4642-9EDA-E2A52CD88FDC}" srcOrd="0" destOrd="0" presId="urn:microsoft.com/office/officeart/2005/8/layout/radial2"/>
    <dgm:cxn modelId="{96D1AB61-6B0E-4738-BDCC-6D00EE34B073}" type="presParOf" srcId="{DADF00BF-9526-45BF-B5F8-653D513B3CBE}" destId="{7E18F6F9-5BBB-4A4F-8918-EE7E29625EE9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966F57-3F04-4F5C-8995-7FC69BD99456}" type="doc">
      <dgm:prSet loTypeId="urn:microsoft.com/office/officeart/2005/8/layout/vList3" loCatId="list" qsTypeId="urn:microsoft.com/office/officeart/2005/8/quickstyle/simple1" qsCatId="simple" csTypeId="urn:microsoft.com/office/officeart/2005/8/colors/accent2_1" csCatId="accent2" phldr="1"/>
      <dgm:spPr/>
    </dgm:pt>
    <dgm:pt modelId="{9A3A6440-F79E-4A1A-80AF-6BCACA17C415}">
      <dgm:prSet phldrT="[Text]" custT="1"/>
      <dgm:spPr/>
      <dgm:t>
        <a:bodyPr/>
        <a:lstStyle/>
        <a:p>
          <a:pPr algn="r"/>
          <a:r>
            <a:rPr lang="th-TH" sz="2800" dirty="0" smtClean="0">
              <a:latin typeface="AngsanaUPC" pitchFamily="18" charset="-34"/>
              <a:cs typeface="AngsanaUPC" pitchFamily="18" charset="-34"/>
            </a:rPr>
            <a:t>1. ผลิตธนบัตรและออกธนบัตร                             </a:t>
          </a:r>
          <a:endParaRPr lang="en-US" sz="2800" dirty="0"/>
        </a:p>
      </dgm:t>
    </dgm:pt>
    <dgm:pt modelId="{176BB679-D628-4527-8F58-79F0053A7D81}" type="parTrans" cxnId="{F0223F5C-1F0B-4DFA-B52A-DCE32811B175}">
      <dgm:prSet/>
      <dgm:spPr/>
      <dgm:t>
        <a:bodyPr/>
        <a:lstStyle/>
        <a:p>
          <a:pPr algn="r"/>
          <a:endParaRPr lang="en-US" sz="2800"/>
        </a:p>
      </dgm:t>
    </dgm:pt>
    <dgm:pt modelId="{745AABD0-7487-43F5-8D97-07022C4F1EF3}" type="sibTrans" cxnId="{F0223F5C-1F0B-4DFA-B52A-DCE32811B175}">
      <dgm:prSet/>
      <dgm:spPr/>
      <dgm:t>
        <a:bodyPr/>
        <a:lstStyle/>
        <a:p>
          <a:pPr algn="r"/>
          <a:endParaRPr lang="en-US" sz="2800"/>
        </a:p>
      </dgm:t>
    </dgm:pt>
    <dgm:pt modelId="{4E9783CC-BE2F-4726-875A-3766BC05B592}">
      <dgm:prSet custT="1"/>
      <dgm:spPr/>
      <dgm:t>
        <a:bodyPr/>
        <a:lstStyle/>
        <a:p>
          <a:pPr algn="r"/>
          <a:r>
            <a:rPr lang="th-TH" sz="2800" dirty="0" smtClean="0">
              <a:latin typeface="AngsanaUPC" pitchFamily="18" charset="-34"/>
              <a:cs typeface="AngsanaUPC" pitchFamily="18" charset="-34"/>
            </a:rPr>
            <a:t>2. เป็นนายธนาคารของรัฐบาล (ตัวแทนทางการเงินของรัฐ)</a:t>
          </a:r>
        </a:p>
      </dgm:t>
    </dgm:pt>
    <dgm:pt modelId="{2C2E1F1A-557A-4821-B225-C4CAD580F442}" type="parTrans" cxnId="{11394B8B-4A7A-4BFD-89B7-742548C7DEDF}">
      <dgm:prSet/>
      <dgm:spPr/>
      <dgm:t>
        <a:bodyPr/>
        <a:lstStyle/>
        <a:p>
          <a:pPr algn="r"/>
          <a:endParaRPr lang="en-US" sz="2800"/>
        </a:p>
      </dgm:t>
    </dgm:pt>
    <dgm:pt modelId="{6767DE4C-C116-42B0-B4D4-F62D8E42B826}" type="sibTrans" cxnId="{11394B8B-4A7A-4BFD-89B7-742548C7DEDF}">
      <dgm:prSet/>
      <dgm:spPr/>
      <dgm:t>
        <a:bodyPr/>
        <a:lstStyle/>
        <a:p>
          <a:pPr algn="r"/>
          <a:endParaRPr lang="en-US" sz="2800"/>
        </a:p>
      </dgm:t>
    </dgm:pt>
    <dgm:pt modelId="{EF2D9BB4-0000-4EA9-AE65-94DDFDC75855}">
      <dgm:prSet custT="1"/>
      <dgm:spPr/>
      <dgm:t>
        <a:bodyPr/>
        <a:lstStyle/>
        <a:p>
          <a:pPr algn="r"/>
          <a:r>
            <a:rPr lang="th-TH" sz="2800" dirty="0" smtClean="0">
              <a:latin typeface="AngsanaUPC" pitchFamily="18" charset="-34"/>
              <a:cs typeface="AngsanaUPC" pitchFamily="18" charset="-34"/>
            </a:rPr>
            <a:t>3. รักษาเสถียรภาพทางการเงินของประเทศ             </a:t>
          </a:r>
        </a:p>
      </dgm:t>
    </dgm:pt>
    <dgm:pt modelId="{F272A535-00F5-40BC-9AE8-0FEBFC1CB4B9}" type="parTrans" cxnId="{9105ECB9-8385-4F7D-9CAC-C11E6B34E4D2}">
      <dgm:prSet/>
      <dgm:spPr/>
      <dgm:t>
        <a:bodyPr/>
        <a:lstStyle/>
        <a:p>
          <a:pPr algn="r"/>
          <a:endParaRPr lang="en-US" sz="2800"/>
        </a:p>
      </dgm:t>
    </dgm:pt>
    <dgm:pt modelId="{0725D683-D9B5-4E37-9AE8-A57C92906692}" type="sibTrans" cxnId="{9105ECB9-8385-4F7D-9CAC-C11E6B34E4D2}">
      <dgm:prSet/>
      <dgm:spPr/>
      <dgm:t>
        <a:bodyPr/>
        <a:lstStyle/>
        <a:p>
          <a:pPr algn="r"/>
          <a:endParaRPr lang="en-US" sz="2800"/>
        </a:p>
      </dgm:t>
    </dgm:pt>
    <dgm:pt modelId="{18B09412-FFB3-48D5-A167-E5ED4434A707}">
      <dgm:prSet custT="1"/>
      <dgm:spPr/>
      <dgm:t>
        <a:bodyPr/>
        <a:lstStyle/>
        <a:p>
          <a:pPr algn="r"/>
          <a:r>
            <a:rPr lang="th-TH" sz="2800" dirty="0" smtClean="0">
              <a:latin typeface="AngsanaUPC" pitchFamily="18" charset="-34"/>
              <a:cs typeface="AngsanaUPC" pitchFamily="18" charset="-34"/>
            </a:rPr>
            <a:t>4. กำหนดนโยบายทางการเงินของประเทศ</a:t>
          </a:r>
        </a:p>
      </dgm:t>
    </dgm:pt>
    <dgm:pt modelId="{FF92D90F-51C0-4AAB-9BA6-D72879FE62A2}" type="parTrans" cxnId="{37BDD779-D649-4827-B055-10B5B6867018}">
      <dgm:prSet/>
      <dgm:spPr/>
      <dgm:t>
        <a:bodyPr/>
        <a:lstStyle/>
        <a:p>
          <a:pPr algn="r"/>
          <a:endParaRPr lang="en-US" sz="2800"/>
        </a:p>
      </dgm:t>
    </dgm:pt>
    <dgm:pt modelId="{3DC1851E-54EF-4851-A64B-130AE7F190E6}" type="sibTrans" cxnId="{37BDD779-D649-4827-B055-10B5B6867018}">
      <dgm:prSet/>
      <dgm:spPr/>
      <dgm:t>
        <a:bodyPr/>
        <a:lstStyle/>
        <a:p>
          <a:pPr algn="r"/>
          <a:endParaRPr lang="en-US" sz="2800"/>
        </a:p>
      </dgm:t>
    </dgm:pt>
    <dgm:pt modelId="{DB911189-09C7-4366-B9D5-9AED8F2AAEC5}">
      <dgm:prSet custT="1"/>
      <dgm:spPr/>
      <dgm:t>
        <a:bodyPr/>
        <a:lstStyle/>
        <a:p>
          <a:pPr algn="r"/>
          <a:r>
            <a:rPr lang="th-TH" sz="2800" dirty="0" smtClean="0">
              <a:latin typeface="AngsanaUPC" pitchFamily="18" charset="-34"/>
              <a:cs typeface="AngsanaUPC" pitchFamily="18" charset="-34"/>
            </a:rPr>
            <a:t>5. รักษาเงินทุนสำรองระหว่างประเทศ                    </a:t>
          </a:r>
        </a:p>
      </dgm:t>
    </dgm:pt>
    <dgm:pt modelId="{2D84124C-A33A-48B8-85B3-0A86A4599B9B}" type="parTrans" cxnId="{A3B57BA6-2467-49A0-9C87-07DC589997D9}">
      <dgm:prSet/>
      <dgm:spPr/>
      <dgm:t>
        <a:bodyPr/>
        <a:lstStyle/>
        <a:p>
          <a:pPr algn="r"/>
          <a:endParaRPr lang="en-US" sz="2800"/>
        </a:p>
      </dgm:t>
    </dgm:pt>
    <dgm:pt modelId="{EF7CA492-A01A-4BC7-9622-704897073B11}" type="sibTrans" cxnId="{A3B57BA6-2467-49A0-9C87-07DC589997D9}">
      <dgm:prSet/>
      <dgm:spPr/>
      <dgm:t>
        <a:bodyPr/>
        <a:lstStyle/>
        <a:p>
          <a:pPr algn="r"/>
          <a:endParaRPr lang="en-US" sz="2800"/>
        </a:p>
      </dgm:t>
    </dgm:pt>
    <dgm:pt modelId="{7AC3F9BE-16A8-4633-9670-B136C8B9F5B9}">
      <dgm:prSet custT="1"/>
      <dgm:spPr/>
      <dgm:t>
        <a:bodyPr/>
        <a:lstStyle/>
        <a:p>
          <a:pPr algn="r"/>
          <a:r>
            <a:rPr lang="th-TH" sz="2800" dirty="0" smtClean="0">
              <a:latin typeface="AngsanaUPC" pitchFamily="18" charset="-34"/>
              <a:cs typeface="AngsanaUPC" pitchFamily="18" charset="-34"/>
            </a:rPr>
            <a:t>6. กำหนดอัตราแลกเปลี่ยนเงินตราต่างประเทศ</a:t>
          </a:r>
        </a:p>
      </dgm:t>
    </dgm:pt>
    <dgm:pt modelId="{F16C7F2F-7F24-46DB-9570-BE6078054781}" type="parTrans" cxnId="{6819FF9C-CDD1-4D49-B7C0-5FA4D5E716AA}">
      <dgm:prSet/>
      <dgm:spPr/>
      <dgm:t>
        <a:bodyPr/>
        <a:lstStyle/>
        <a:p>
          <a:pPr algn="r"/>
          <a:endParaRPr lang="en-US" sz="2800"/>
        </a:p>
      </dgm:t>
    </dgm:pt>
    <dgm:pt modelId="{640D3FB2-934D-4186-9A0B-1AFF7021B52A}" type="sibTrans" cxnId="{6819FF9C-CDD1-4D49-B7C0-5FA4D5E716AA}">
      <dgm:prSet/>
      <dgm:spPr/>
      <dgm:t>
        <a:bodyPr/>
        <a:lstStyle/>
        <a:p>
          <a:pPr algn="r"/>
          <a:endParaRPr lang="en-US" sz="2800"/>
        </a:p>
      </dgm:t>
    </dgm:pt>
    <dgm:pt modelId="{39E5C91F-670A-40B8-9BAF-AB6EF5CD95AA}">
      <dgm:prSet custT="1"/>
      <dgm:spPr/>
      <dgm:t>
        <a:bodyPr/>
        <a:lstStyle/>
        <a:p>
          <a:pPr algn="r"/>
          <a:r>
            <a:rPr lang="th-TH" sz="2800" dirty="0" smtClean="0">
              <a:latin typeface="AngsanaUPC" pitchFamily="18" charset="-34"/>
              <a:cs typeface="AngsanaUPC" pitchFamily="18" charset="-34"/>
            </a:rPr>
            <a:t>7. ควบคุมดูแลการดำเนินงานของธนาคารพาณิชย์ และสถาบันการเงินต่าง ๆ</a:t>
          </a:r>
        </a:p>
      </dgm:t>
    </dgm:pt>
    <dgm:pt modelId="{A3530F20-6940-4D6A-97FA-A269A8896EF1}" type="parTrans" cxnId="{9F091A93-69C4-403F-A1B7-C67C06F6B9E5}">
      <dgm:prSet/>
      <dgm:spPr/>
      <dgm:t>
        <a:bodyPr/>
        <a:lstStyle/>
        <a:p>
          <a:pPr algn="r"/>
          <a:endParaRPr lang="en-US" sz="2800"/>
        </a:p>
      </dgm:t>
    </dgm:pt>
    <dgm:pt modelId="{A0F2ABEE-6123-45B2-9177-C388EA699CD6}" type="sibTrans" cxnId="{9F091A93-69C4-403F-A1B7-C67C06F6B9E5}">
      <dgm:prSet/>
      <dgm:spPr/>
      <dgm:t>
        <a:bodyPr/>
        <a:lstStyle/>
        <a:p>
          <a:pPr algn="r"/>
          <a:endParaRPr lang="en-US" sz="2800"/>
        </a:p>
      </dgm:t>
    </dgm:pt>
    <dgm:pt modelId="{20DF7E24-9173-4876-89F2-15E34AF57A9E}" type="pres">
      <dgm:prSet presAssocID="{E3966F57-3F04-4F5C-8995-7FC69BD99456}" presName="linearFlow" presStyleCnt="0">
        <dgm:presLayoutVars>
          <dgm:dir/>
          <dgm:resizeHandles val="exact"/>
        </dgm:presLayoutVars>
      </dgm:prSet>
      <dgm:spPr/>
    </dgm:pt>
    <dgm:pt modelId="{8E822359-C2AA-4522-ACC2-54F3759C1658}" type="pres">
      <dgm:prSet presAssocID="{9A3A6440-F79E-4A1A-80AF-6BCACA17C415}" presName="composite" presStyleCnt="0"/>
      <dgm:spPr/>
    </dgm:pt>
    <dgm:pt modelId="{E66C6E27-149C-4056-9004-CCAF464F5FB9}" type="pres">
      <dgm:prSet presAssocID="{9A3A6440-F79E-4A1A-80AF-6BCACA17C415}" presName="imgShp" presStyleLbl="fgImgPlace1" presStyleIdx="0" presStyleCnt="7"/>
      <dgm:spPr/>
    </dgm:pt>
    <dgm:pt modelId="{57A47D3C-AC0B-416F-8FDB-D808014892FE}" type="pres">
      <dgm:prSet presAssocID="{9A3A6440-F79E-4A1A-80AF-6BCACA17C415}" presName="txShp" presStyleLbl="node1" presStyleIdx="0" presStyleCnt="7" custScaleX="131186" custLinFactNeighborX="10534" custLinFactNeighborY="-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6599CA-6C51-4A53-8CC4-F3A5BD760DA4}" type="pres">
      <dgm:prSet presAssocID="{745AABD0-7487-43F5-8D97-07022C4F1EF3}" presName="spacing" presStyleCnt="0"/>
      <dgm:spPr/>
    </dgm:pt>
    <dgm:pt modelId="{D174A607-017A-4E42-81ED-60E5545DC596}" type="pres">
      <dgm:prSet presAssocID="{4E9783CC-BE2F-4726-875A-3766BC05B592}" presName="composite" presStyleCnt="0"/>
      <dgm:spPr/>
    </dgm:pt>
    <dgm:pt modelId="{90E44A24-628B-4B7C-913F-674E103806FF}" type="pres">
      <dgm:prSet presAssocID="{4E9783CC-BE2F-4726-875A-3766BC05B592}" presName="imgShp" presStyleLbl="fgImgPlace1" presStyleIdx="1" presStyleCnt="7"/>
      <dgm:spPr/>
    </dgm:pt>
    <dgm:pt modelId="{767973D4-6484-4FDE-8D34-EE7E52291F2B}" type="pres">
      <dgm:prSet presAssocID="{4E9783CC-BE2F-4726-875A-3766BC05B592}" presName="txShp" presStyleLbl="node1" presStyleIdx="1" presStyleCnt="7" custScaleX="131186" custLinFactNeighborX="10534" custLinFactNeighborY="-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22FEB7-AD4F-4AD1-9E6E-EB22762438DD}" type="pres">
      <dgm:prSet presAssocID="{6767DE4C-C116-42B0-B4D4-F62D8E42B826}" presName="spacing" presStyleCnt="0"/>
      <dgm:spPr/>
    </dgm:pt>
    <dgm:pt modelId="{8C426B63-B11E-4DD4-88F6-61AE8CDCB2C5}" type="pres">
      <dgm:prSet presAssocID="{EF2D9BB4-0000-4EA9-AE65-94DDFDC75855}" presName="composite" presStyleCnt="0"/>
      <dgm:spPr/>
    </dgm:pt>
    <dgm:pt modelId="{B41614A0-934A-4271-91BD-C23E84D089CB}" type="pres">
      <dgm:prSet presAssocID="{EF2D9BB4-0000-4EA9-AE65-94DDFDC75855}" presName="imgShp" presStyleLbl="fgImgPlace1" presStyleIdx="2" presStyleCnt="7"/>
      <dgm:spPr/>
    </dgm:pt>
    <dgm:pt modelId="{E4F1D1B3-7246-4FAB-B206-46CDD33A3782}" type="pres">
      <dgm:prSet presAssocID="{EF2D9BB4-0000-4EA9-AE65-94DDFDC75855}" presName="txShp" presStyleLbl="node1" presStyleIdx="2" presStyleCnt="7" custScaleX="131186" custLinFactNeighborX="10534" custLinFactNeighborY="-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D4DB4-A225-4ACD-AE44-8AE1D49EE9E4}" type="pres">
      <dgm:prSet presAssocID="{0725D683-D9B5-4E37-9AE8-A57C92906692}" presName="spacing" presStyleCnt="0"/>
      <dgm:spPr/>
    </dgm:pt>
    <dgm:pt modelId="{9F9FF656-3A1D-4FD1-BF55-61A16838FE23}" type="pres">
      <dgm:prSet presAssocID="{18B09412-FFB3-48D5-A167-E5ED4434A707}" presName="composite" presStyleCnt="0"/>
      <dgm:spPr/>
    </dgm:pt>
    <dgm:pt modelId="{F7C80470-2942-40A5-B2F7-EC8CB90E1715}" type="pres">
      <dgm:prSet presAssocID="{18B09412-FFB3-48D5-A167-E5ED4434A707}" presName="imgShp" presStyleLbl="fgImgPlace1" presStyleIdx="3" presStyleCnt="7"/>
      <dgm:spPr/>
    </dgm:pt>
    <dgm:pt modelId="{FFF87637-3771-4A5A-855F-BA4D6DD631A7}" type="pres">
      <dgm:prSet presAssocID="{18B09412-FFB3-48D5-A167-E5ED4434A707}" presName="txShp" presStyleLbl="node1" presStyleIdx="3" presStyleCnt="7" custScaleX="131186" custLinFactNeighborX="10534" custLinFactNeighborY="-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DED34-9D14-4001-BC0D-A2DD9A224C1D}" type="pres">
      <dgm:prSet presAssocID="{3DC1851E-54EF-4851-A64B-130AE7F190E6}" presName="spacing" presStyleCnt="0"/>
      <dgm:spPr/>
    </dgm:pt>
    <dgm:pt modelId="{CD10A229-51D0-4C88-8741-49CE34A7CC67}" type="pres">
      <dgm:prSet presAssocID="{DB911189-09C7-4366-B9D5-9AED8F2AAEC5}" presName="composite" presStyleCnt="0"/>
      <dgm:spPr/>
    </dgm:pt>
    <dgm:pt modelId="{F601D184-7755-4864-ABB9-E6250AFFAA0D}" type="pres">
      <dgm:prSet presAssocID="{DB911189-09C7-4366-B9D5-9AED8F2AAEC5}" presName="imgShp" presStyleLbl="fgImgPlace1" presStyleIdx="4" presStyleCnt="7"/>
      <dgm:spPr/>
    </dgm:pt>
    <dgm:pt modelId="{E947C83E-34D5-4097-AB5D-23A31A7A04CA}" type="pres">
      <dgm:prSet presAssocID="{DB911189-09C7-4366-B9D5-9AED8F2AAEC5}" presName="txShp" presStyleLbl="node1" presStyleIdx="4" presStyleCnt="7" custScaleX="131186" custLinFactNeighborX="10534" custLinFactNeighborY="-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9A4D1-E373-465A-AEF6-26E695049D93}" type="pres">
      <dgm:prSet presAssocID="{EF7CA492-A01A-4BC7-9622-704897073B11}" presName="spacing" presStyleCnt="0"/>
      <dgm:spPr/>
    </dgm:pt>
    <dgm:pt modelId="{6EB46A6E-5F89-4A3F-9EE8-3E9C3F2538BF}" type="pres">
      <dgm:prSet presAssocID="{7AC3F9BE-16A8-4633-9670-B136C8B9F5B9}" presName="composite" presStyleCnt="0"/>
      <dgm:spPr/>
    </dgm:pt>
    <dgm:pt modelId="{C2763668-3785-449A-BBB9-1BBF229EA1B7}" type="pres">
      <dgm:prSet presAssocID="{7AC3F9BE-16A8-4633-9670-B136C8B9F5B9}" presName="imgShp" presStyleLbl="fgImgPlace1" presStyleIdx="5" presStyleCnt="7"/>
      <dgm:spPr/>
    </dgm:pt>
    <dgm:pt modelId="{FCE3A035-2C81-4152-A1A7-B54793D5FD7F}" type="pres">
      <dgm:prSet presAssocID="{7AC3F9BE-16A8-4633-9670-B136C8B9F5B9}" presName="txShp" presStyleLbl="node1" presStyleIdx="5" presStyleCnt="7" custScaleX="131186" custLinFactNeighborX="10534" custLinFactNeighborY="-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1F5E6-4F30-4B6F-8EBD-4067FA59C248}" type="pres">
      <dgm:prSet presAssocID="{640D3FB2-934D-4186-9A0B-1AFF7021B52A}" presName="spacing" presStyleCnt="0"/>
      <dgm:spPr/>
    </dgm:pt>
    <dgm:pt modelId="{AF9710E1-A980-479E-9968-57EBAE2A1BDA}" type="pres">
      <dgm:prSet presAssocID="{39E5C91F-670A-40B8-9BAF-AB6EF5CD95AA}" presName="composite" presStyleCnt="0"/>
      <dgm:spPr/>
    </dgm:pt>
    <dgm:pt modelId="{B00B77A1-CC9B-405D-87E8-53A379465987}" type="pres">
      <dgm:prSet presAssocID="{39E5C91F-670A-40B8-9BAF-AB6EF5CD95AA}" presName="imgShp" presStyleLbl="fgImgPlace1" presStyleIdx="6" presStyleCnt="7"/>
      <dgm:spPr/>
    </dgm:pt>
    <dgm:pt modelId="{979BD45A-83D2-49D7-8F9F-3C8FBB833A4C}" type="pres">
      <dgm:prSet presAssocID="{39E5C91F-670A-40B8-9BAF-AB6EF5CD95AA}" presName="txShp" presStyleLbl="node1" presStyleIdx="6" presStyleCnt="7" custScaleX="131186" custLinFactNeighborX="10534" custLinFactNeighborY="-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05ECB9-8385-4F7D-9CAC-C11E6B34E4D2}" srcId="{E3966F57-3F04-4F5C-8995-7FC69BD99456}" destId="{EF2D9BB4-0000-4EA9-AE65-94DDFDC75855}" srcOrd="2" destOrd="0" parTransId="{F272A535-00F5-40BC-9AE8-0FEBFC1CB4B9}" sibTransId="{0725D683-D9B5-4E37-9AE8-A57C92906692}"/>
    <dgm:cxn modelId="{6819FF9C-CDD1-4D49-B7C0-5FA4D5E716AA}" srcId="{E3966F57-3F04-4F5C-8995-7FC69BD99456}" destId="{7AC3F9BE-16A8-4633-9670-B136C8B9F5B9}" srcOrd="5" destOrd="0" parTransId="{F16C7F2F-7F24-46DB-9570-BE6078054781}" sibTransId="{640D3FB2-934D-4186-9A0B-1AFF7021B52A}"/>
    <dgm:cxn modelId="{84FBF0AE-5BCB-42B1-89A7-57E15D13DB63}" type="presOf" srcId="{7AC3F9BE-16A8-4633-9670-B136C8B9F5B9}" destId="{FCE3A035-2C81-4152-A1A7-B54793D5FD7F}" srcOrd="0" destOrd="0" presId="urn:microsoft.com/office/officeart/2005/8/layout/vList3"/>
    <dgm:cxn modelId="{11394B8B-4A7A-4BFD-89B7-742548C7DEDF}" srcId="{E3966F57-3F04-4F5C-8995-7FC69BD99456}" destId="{4E9783CC-BE2F-4726-875A-3766BC05B592}" srcOrd="1" destOrd="0" parTransId="{2C2E1F1A-557A-4821-B225-C4CAD580F442}" sibTransId="{6767DE4C-C116-42B0-B4D4-F62D8E42B826}"/>
    <dgm:cxn modelId="{A3B57BA6-2467-49A0-9C87-07DC589997D9}" srcId="{E3966F57-3F04-4F5C-8995-7FC69BD99456}" destId="{DB911189-09C7-4366-B9D5-9AED8F2AAEC5}" srcOrd="4" destOrd="0" parTransId="{2D84124C-A33A-48B8-85B3-0A86A4599B9B}" sibTransId="{EF7CA492-A01A-4BC7-9622-704897073B11}"/>
    <dgm:cxn modelId="{2FA91737-6962-4184-B5AD-FBC986A8308A}" type="presOf" srcId="{E3966F57-3F04-4F5C-8995-7FC69BD99456}" destId="{20DF7E24-9173-4876-89F2-15E34AF57A9E}" srcOrd="0" destOrd="0" presId="urn:microsoft.com/office/officeart/2005/8/layout/vList3"/>
    <dgm:cxn modelId="{5501D74E-A7A8-45C7-85B3-4CB195E69399}" type="presOf" srcId="{9A3A6440-F79E-4A1A-80AF-6BCACA17C415}" destId="{57A47D3C-AC0B-416F-8FDB-D808014892FE}" srcOrd="0" destOrd="0" presId="urn:microsoft.com/office/officeart/2005/8/layout/vList3"/>
    <dgm:cxn modelId="{9F091A93-69C4-403F-A1B7-C67C06F6B9E5}" srcId="{E3966F57-3F04-4F5C-8995-7FC69BD99456}" destId="{39E5C91F-670A-40B8-9BAF-AB6EF5CD95AA}" srcOrd="6" destOrd="0" parTransId="{A3530F20-6940-4D6A-97FA-A269A8896EF1}" sibTransId="{A0F2ABEE-6123-45B2-9177-C388EA699CD6}"/>
    <dgm:cxn modelId="{066DF2B8-33FB-4D0C-A2CB-265B8F847885}" type="presOf" srcId="{EF2D9BB4-0000-4EA9-AE65-94DDFDC75855}" destId="{E4F1D1B3-7246-4FAB-B206-46CDD33A3782}" srcOrd="0" destOrd="0" presId="urn:microsoft.com/office/officeart/2005/8/layout/vList3"/>
    <dgm:cxn modelId="{13352262-3085-4090-9FBA-6C5F39F1E447}" type="presOf" srcId="{4E9783CC-BE2F-4726-875A-3766BC05B592}" destId="{767973D4-6484-4FDE-8D34-EE7E52291F2B}" srcOrd="0" destOrd="0" presId="urn:microsoft.com/office/officeart/2005/8/layout/vList3"/>
    <dgm:cxn modelId="{F0223F5C-1F0B-4DFA-B52A-DCE32811B175}" srcId="{E3966F57-3F04-4F5C-8995-7FC69BD99456}" destId="{9A3A6440-F79E-4A1A-80AF-6BCACA17C415}" srcOrd="0" destOrd="0" parTransId="{176BB679-D628-4527-8F58-79F0053A7D81}" sibTransId="{745AABD0-7487-43F5-8D97-07022C4F1EF3}"/>
    <dgm:cxn modelId="{726F20A8-8FAD-4878-9F06-DCA83096BF30}" type="presOf" srcId="{39E5C91F-670A-40B8-9BAF-AB6EF5CD95AA}" destId="{979BD45A-83D2-49D7-8F9F-3C8FBB833A4C}" srcOrd="0" destOrd="0" presId="urn:microsoft.com/office/officeart/2005/8/layout/vList3"/>
    <dgm:cxn modelId="{C08F6848-45A1-4FD4-9501-5900B9EEEC30}" type="presOf" srcId="{DB911189-09C7-4366-B9D5-9AED8F2AAEC5}" destId="{E947C83E-34D5-4097-AB5D-23A31A7A04CA}" srcOrd="0" destOrd="0" presId="urn:microsoft.com/office/officeart/2005/8/layout/vList3"/>
    <dgm:cxn modelId="{37BDD779-D649-4827-B055-10B5B6867018}" srcId="{E3966F57-3F04-4F5C-8995-7FC69BD99456}" destId="{18B09412-FFB3-48D5-A167-E5ED4434A707}" srcOrd="3" destOrd="0" parTransId="{FF92D90F-51C0-4AAB-9BA6-D72879FE62A2}" sibTransId="{3DC1851E-54EF-4851-A64B-130AE7F190E6}"/>
    <dgm:cxn modelId="{81506659-EAF8-4F32-86E6-2942D07B121E}" type="presOf" srcId="{18B09412-FFB3-48D5-A167-E5ED4434A707}" destId="{FFF87637-3771-4A5A-855F-BA4D6DD631A7}" srcOrd="0" destOrd="0" presId="urn:microsoft.com/office/officeart/2005/8/layout/vList3"/>
    <dgm:cxn modelId="{B35DE7CB-9E5B-403C-800E-A2F64F74E2C8}" type="presParOf" srcId="{20DF7E24-9173-4876-89F2-15E34AF57A9E}" destId="{8E822359-C2AA-4522-ACC2-54F3759C1658}" srcOrd="0" destOrd="0" presId="urn:microsoft.com/office/officeart/2005/8/layout/vList3"/>
    <dgm:cxn modelId="{5A4D98E0-8269-4650-9CBB-961CB2A27BF7}" type="presParOf" srcId="{8E822359-C2AA-4522-ACC2-54F3759C1658}" destId="{E66C6E27-149C-4056-9004-CCAF464F5FB9}" srcOrd="0" destOrd="0" presId="urn:microsoft.com/office/officeart/2005/8/layout/vList3"/>
    <dgm:cxn modelId="{352E2FF9-85F0-46D9-B0F1-E61BEF7B06F8}" type="presParOf" srcId="{8E822359-C2AA-4522-ACC2-54F3759C1658}" destId="{57A47D3C-AC0B-416F-8FDB-D808014892FE}" srcOrd="1" destOrd="0" presId="urn:microsoft.com/office/officeart/2005/8/layout/vList3"/>
    <dgm:cxn modelId="{A6B60AB9-9788-446F-9ED9-ABA30132A801}" type="presParOf" srcId="{20DF7E24-9173-4876-89F2-15E34AF57A9E}" destId="{386599CA-6C51-4A53-8CC4-F3A5BD760DA4}" srcOrd="1" destOrd="0" presId="urn:microsoft.com/office/officeart/2005/8/layout/vList3"/>
    <dgm:cxn modelId="{22BBE5CD-2E4D-4343-AB43-FC45B4AEEEBA}" type="presParOf" srcId="{20DF7E24-9173-4876-89F2-15E34AF57A9E}" destId="{D174A607-017A-4E42-81ED-60E5545DC596}" srcOrd="2" destOrd="0" presId="urn:microsoft.com/office/officeart/2005/8/layout/vList3"/>
    <dgm:cxn modelId="{83B9C8EF-0BB5-46D3-B7E5-9862481B3C20}" type="presParOf" srcId="{D174A607-017A-4E42-81ED-60E5545DC596}" destId="{90E44A24-628B-4B7C-913F-674E103806FF}" srcOrd="0" destOrd="0" presId="urn:microsoft.com/office/officeart/2005/8/layout/vList3"/>
    <dgm:cxn modelId="{3D7C0E3F-177A-43E8-B34E-65F4087086C9}" type="presParOf" srcId="{D174A607-017A-4E42-81ED-60E5545DC596}" destId="{767973D4-6484-4FDE-8D34-EE7E52291F2B}" srcOrd="1" destOrd="0" presId="urn:microsoft.com/office/officeart/2005/8/layout/vList3"/>
    <dgm:cxn modelId="{5BFB46FE-CB1C-48C9-B833-D13A533E316F}" type="presParOf" srcId="{20DF7E24-9173-4876-89F2-15E34AF57A9E}" destId="{D222FEB7-AD4F-4AD1-9E6E-EB22762438DD}" srcOrd="3" destOrd="0" presId="urn:microsoft.com/office/officeart/2005/8/layout/vList3"/>
    <dgm:cxn modelId="{46990B28-5BC6-4D9A-8611-582E1EF634D0}" type="presParOf" srcId="{20DF7E24-9173-4876-89F2-15E34AF57A9E}" destId="{8C426B63-B11E-4DD4-88F6-61AE8CDCB2C5}" srcOrd="4" destOrd="0" presId="urn:microsoft.com/office/officeart/2005/8/layout/vList3"/>
    <dgm:cxn modelId="{F74BDA38-67FD-434E-B847-6E81F4A3B308}" type="presParOf" srcId="{8C426B63-B11E-4DD4-88F6-61AE8CDCB2C5}" destId="{B41614A0-934A-4271-91BD-C23E84D089CB}" srcOrd="0" destOrd="0" presId="urn:microsoft.com/office/officeart/2005/8/layout/vList3"/>
    <dgm:cxn modelId="{21642985-602C-4052-89F9-1713269158C3}" type="presParOf" srcId="{8C426B63-B11E-4DD4-88F6-61AE8CDCB2C5}" destId="{E4F1D1B3-7246-4FAB-B206-46CDD33A3782}" srcOrd="1" destOrd="0" presId="urn:microsoft.com/office/officeart/2005/8/layout/vList3"/>
    <dgm:cxn modelId="{CB4F738A-429F-4CD9-A1E7-16F291917804}" type="presParOf" srcId="{20DF7E24-9173-4876-89F2-15E34AF57A9E}" destId="{7D6D4DB4-A225-4ACD-AE44-8AE1D49EE9E4}" srcOrd="5" destOrd="0" presId="urn:microsoft.com/office/officeart/2005/8/layout/vList3"/>
    <dgm:cxn modelId="{826AF9FE-370D-41AB-9B8A-6CB0E3A710A9}" type="presParOf" srcId="{20DF7E24-9173-4876-89F2-15E34AF57A9E}" destId="{9F9FF656-3A1D-4FD1-BF55-61A16838FE23}" srcOrd="6" destOrd="0" presId="urn:microsoft.com/office/officeart/2005/8/layout/vList3"/>
    <dgm:cxn modelId="{3AFC5C19-A33C-4D2C-943B-F13C7549A756}" type="presParOf" srcId="{9F9FF656-3A1D-4FD1-BF55-61A16838FE23}" destId="{F7C80470-2942-40A5-B2F7-EC8CB90E1715}" srcOrd="0" destOrd="0" presId="urn:microsoft.com/office/officeart/2005/8/layout/vList3"/>
    <dgm:cxn modelId="{56782158-2E09-4736-BB3D-34634222E28F}" type="presParOf" srcId="{9F9FF656-3A1D-4FD1-BF55-61A16838FE23}" destId="{FFF87637-3771-4A5A-855F-BA4D6DD631A7}" srcOrd="1" destOrd="0" presId="urn:microsoft.com/office/officeart/2005/8/layout/vList3"/>
    <dgm:cxn modelId="{4CFAECD5-2D65-4510-8009-96B877EFD8DE}" type="presParOf" srcId="{20DF7E24-9173-4876-89F2-15E34AF57A9E}" destId="{3AADED34-9D14-4001-BC0D-A2DD9A224C1D}" srcOrd="7" destOrd="0" presId="urn:microsoft.com/office/officeart/2005/8/layout/vList3"/>
    <dgm:cxn modelId="{D054F465-FF91-49E1-9BC1-0EC983EB8B46}" type="presParOf" srcId="{20DF7E24-9173-4876-89F2-15E34AF57A9E}" destId="{CD10A229-51D0-4C88-8741-49CE34A7CC67}" srcOrd="8" destOrd="0" presId="urn:microsoft.com/office/officeart/2005/8/layout/vList3"/>
    <dgm:cxn modelId="{8052B0FA-4E3E-44AA-AE07-B60F8E7DAD8D}" type="presParOf" srcId="{CD10A229-51D0-4C88-8741-49CE34A7CC67}" destId="{F601D184-7755-4864-ABB9-E6250AFFAA0D}" srcOrd="0" destOrd="0" presId="urn:microsoft.com/office/officeart/2005/8/layout/vList3"/>
    <dgm:cxn modelId="{81B076E4-87AE-4885-8FD1-DEE90F31FFD7}" type="presParOf" srcId="{CD10A229-51D0-4C88-8741-49CE34A7CC67}" destId="{E947C83E-34D5-4097-AB5D-23A31A7A04CA}" srcOrd="1" destOrd="0" presId="urn:microsoft.com/office/officeart/2005/8/layout/vList3"/>
    <dgm:cxn modelId="{95BF48D2-88EE-4820-97C8-F77DE4033770}" type="presParOf" srcId="{20DF7E24-9173-4876-89F2-15E34AF57A9E}" destId="{89E9A4D1-E373-465A-AEF6-26E695049D93}" srcOrd="9" destOrd="0" presId="urn:microsoft.com/office/officeart/2005/8/layout/vList3"/>
    <dgm:cxn modelId="{F5B02564-51C2-4427-BD72-E52716FCA012}" type="presParOf" srcId="{20DF7E24-9173-4876-89F2-15E34AF57A9E}" destId="{6EB46A6E-5F89-4A3F-9EE8-3E9C3F2538BF}" srcOrd="10" destOrd="0" presId="urn:microsoft.com/office/officeart/2005/8/layout/vList3"/>
    <dgm:cxn modelId="{088995BB-FCF6-410E-B760-1F74A251D74B}" type="presParOf" srcId="{6EB46A6E-5F89-4A3F-9EE8-3E9C3F2538BF}" destId="{C2763668-3785-449A-BBB9-1BBF229EA1B7}" srcOrd="0" destOrd="0" presId="urn:microsoft.com/office/officeart/2005/8/layout/vList3"/>
    <dgm:cxn modelId="{F9085A1D-9111-4499-AEA6-69AB29E1539E}" type="presParOf" srcId="{6EB46A6E-5F89-4A3F-9EE8-3E9C3F2538BF}" destId="{FCE3A035-2C81-4152-A1A7-B54793D5FD7F}" srcOrd="1" destOrd="0" presId="urn:microsoft.com/office/officeart/2005/8/layout/vList3"/>
    <dgm:cxn modelId="{4E465FB8-3643-4114-A635-8CA079ED98E3}" type="presParOf" srcId="{20DF7E24-9173-4876-89F2-15E34AF57A9E}" destId="{64D1F5E6-4F30-4B6F-8EBD-4067FA59C248}" srcOrd="11" destOrd="0" presId="urn:microsoft.com/office/officeart/2005/8/layout/vList3"/>
    <dgm:cxn modelId="{BBB11753-7AC8-431A-83BA-BDD629B72AC7}" type="presParOf" srcId="{20DF7E24-9173-4876-89F2-15E34AF57A9E}" destId="{AF9710E1-A980-479E-9968-57EBAE2A1BDA}" srcOrd="12" destOrd="0" presId="urn:microsoft.com/office/officeart/2005/8/layout/vList3"/>
    <dgm:cxn modelId="{228847B7-E3DC-4751-B5EB-32C5FC9CC681}" type="presParOf" srcId="{AF9710E1-A980-479E-9968-57EBAE2A1BDA}" destId="{B00B77A1-CC9B-405D-87E8-53A379465987}" srcOrd="0" destOrd="0" presId="urn:microsoft.com/office/officeart/2005/8/layout/vList3"/>
    <dgm:cxn modelId="{F3A38FC2-D77A-49D2-8F41-6F5AF1E59C1C}" type="presParOf" srcId="{AF9710E1-A980-479E-9968-57EBAE2A1BDA}" destId="{979BD45A-83D2-49D7-8F9F-3C8FBB833A4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E04DF5-AD9B-4D17-BB53-44C95ED61B52}" type="doc">
      <dgm:prSet loTypeId="urn:microsoft.com/office/officeart/2005/8/layout/radial6" loCatId="cycle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0C0AE60C-A78A-405F-AA22-36BF010724E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400" b="1" dirty="0" smtClean="0">
              <a:latin typeface="AngsanaUPC" pitchFamily="18" charset="-34"/>
              <a:cs typeface="AngsanaUPC" pitchFamily="18" charset="-34"/>
            </a:rPr>
            <a:t>สถาบันการเงินประเภทไม่ใช่ธนาคาร</a:t>
          </a:r>
          <a:endParaRPr lang="en-US" sz="2400" dirty="0"/>
        </a:p>
      </dgm:t>
    </dgm:pt>
    <dgm:pt modelId="{C50A4B48-EB05-4CF7-B2C7-C18D14DD9801}" type="parTrans" cxnId="{C2F0613C-2000-4684-BFCF-088776CF627D}">
      <dgm:prSet/>
      <dgm:spPr/>
      <dgm:t>
        <a:bodyPr/>
        <a:lstStyle/>
        <a:p>
          <a:endParaRPr lang="en-US"/>
        </a:p>
      </dgm:t>
    </dgm:pt>
    <dgm:pt modelId="{016E387F-B049-4CFB-9853-8D074677F9CB}" type="sibTrans" cxnId="{C2F0613C-2000-4684-BFCF-088776CF627D}">
      <dgm:prSet/>
      <dgm:spPr/>
      <dgm:t>
        <a:bodyPr/>
        <a:lstStyle/>
        <a:p>
          <a:endParaRPr lang="en-US"/>
        </a:p>
      </dgm:t>
    </dgm:pt>
    <dgm:pt modelId="{AE6D7C8E-1024-41F7-B356-545362D8575F}">
      <dgm:prSet phldrT="[Text]" custT="1"/>
      <dgm:spPr/>
      <dgm:t>
        <a:bodyPr/>
        <a:lstStyle/>
        <a:p>
          <a:r>
            <a:rPr lang="en-US" sz="2000" b="1" dirty="0" smtClean="0">
              <a:latin typeface="AngsanaUPC" pitchFamily="18" charset="-34"/>
              <a:cs typeface="AngsanaUPC" pitchFamily="18" charset="-34"/>
            </a:rPr>
            <a:t>1.</a:t>
          </a:r>
          <a:r>
            <a:rPr lang="th-TH" sz="2000" b="1" dirty="0" smtClean="0">
              <a:latin typeface="AngsanaUPC" pitchFamily="18" charset="-34"/>
              <a:cs typeface="AngsanaUPC" pitchFamily="18" charset="-34"/>
            </a:rPr>
            <a:t>บริษัทเงินทุนและ</a:t>
          </a:r>
          <a:r>
            <a:rPr lang="en-US" sz="2000" b="1" dirty="0" smtClean="0">
              <a:latin typeface="AngsanaUPC" pitchFamily="18" charset="-34"/>
              <a:cs typeface="AngsanaUPC" pitchFamily="18" charset="-34"/>
            </a:rPr>
            <a:t> </a:t>
          </a:r>
          <a:r>
            <a:rPr lang="th-TH" sz="2000" b="1" dirty="0" smtClean="0">
              <a:latin typeface="AngsanaUPC" pitchFamily="18" charset="-34"/>
              <a:cs typeface="AngsanaUPC" pitchFamily="18" charset="-34"/>
            </a:rPr>
            <a:t>หลักทรัพย์ </a:t>
          </a:r>
          <a:endParaRPr lang="en-US" sz="2000" dirty="0"/>
        </a:p>
      </dgm:t>
    </dgm:pt>
    <dgm:pt modelId="{45E4E526-CF6A-4B53-BE0E-FD7BF51EAF13}" type="parTrans" cxnId="{0EED3C5B-E36B-4490-A4C7-7A43EF581B33}">
      <dgm:prSet/>
      <dgm:spPr/>
      <dgm:t>
        <a:bodyPr/>
        <a:lstStyle/>
        <a:p>
          <a:endParaRPr lang="en-US"/>
        </a:p>
      </dgm:t>
    </dgm:pt>
    <dgm:pt modelId="{F9FE3B07-9087-47AA-AB23-552EF03BD029}" type="sibTrans" cxnId="{0EED3C5B-E36B-4490-A4C7-7A43EF581B33}">
      <dgm:prSet/>
      <dgm:spPr/>
      <dgm:t>
        <a:bodyPr/>
        <a:lstStyle/>
        <a:p>
          <a:endParaRPr lang="en-US"/>
        </a:p>
      </dgm:t>
    </dgm:pt>
    <dgm:pt modelId="{9F49C353-E939-4342-9D37-25918D6CA68D}">
      <dgm:prSet phldrT="[Text]" custT="1"/>
      <dgm:spPr/>
      <dgm:t>
        <a:bodyPr/>
        <a:lstStyle/>
        <a:p>
          <a:r>
            <a:rPr lang="en-US" sz="2000" b="1" dirty="0" smtClean="0">
              <a:latin typeface="AngsanaUPC" pitchFamily="18" charset="-34"/>
              <a:cs typeface="AngsanaUPC" pitchFamily="18" charset="-34"/>
            </a:rPr>
            <a:t>2.</a:t>
          </a:r>
          <a:r>
            <a:rPr lang="th-TH" sz="2000" b="1" dirty="0" smtClean="0">
              <a:latin typeface="AngsanaUPC" pitchFamily="18" charset="-34"/>
              <a:cs typeface="AngsanaUPC" pitchFamily="18" charset="-34"/>
            </a:rPr>
            <a:t>บริษัทเงินทุนอุตสาหกรรมแห่งประเทศไทย</a:t>
          </a:r>
          <a:r>
            <a:rPr lang="th-TH" sz="2000" dirty="0" smtClean="0">
              <a:latin typeface="AngsanaUPC" pitchFamily="18" charset="-34"/>
              <a:cs typeface="AngsanaUPC" pitchFamily="18" charset="-34"/>
            </a:rPr>
            <a:t> </a:t>
          </a:r>
          <a:endParaRPr lang="en-US" sz="2000" dirty="0"/>
        </a:p>
      </dgm:t>
    </dgm:pt>
    <dgm:pt modelId="{5508A4C7-BCE7-4FE9-970E-69F5A37F81BF}" type="parTrans" cxnId="{69D3985A-2CA4-4E54-BE09-AD006598655F}">
      <dgm:prSet/>
      <dgm:spPr/>
      <dgm:t>
        <a:bodyPr/>
        <a:lstStyle/>
        <a:p>
          <a:endParaRPr lang="en-US"/>
        </a:p>
      </dgm:t>
    </dgm:pt>
    <dgm:pt modelId="{D09C756F-E6C4-479D-8FCB-507711EB9FF0}" type="sibTrans" cxnId="{69D3985A-2CA4-4E54-BE09-AD006598655F}">
      <dgm:prSet/>
      <dgm:spPr/>
      <dgm:t>
        <a:bodyPr/>
        <a:lstStyle/>
        <a:p>
          <a:endParaRPr lang="en-US"/>
        </a:p>
      </dgm:t>
    </dgm:pt>
    <dgm:pt modelId="{8801089C-E8E4-422F-A28C-E0F5FE42045D}">
      <dgm:prSet phldrT="[Text]" custT="1"/>
      <dgm:spPr/>
      <dgm:t>
        <a:bodyPr/>
        <a:lstStyle/>
        <a:p>
          <a:r>
            <a:rPr lang="en-US" sz="2000" b="1" dirty="0" smtClean="0">
              <a:latin typeface="AngsanaUPC" pitchFamily="18" charset="-34"/>
              <a:cs typeface="AngsanaUPC" pitchFamily="18" charset="-34"/>
            </a:rPr>
            <a:t>3.</a:t>
          </a:r>
          <a:r>
            <a:rPr lang="th-TH" sz="2000" b="1" dirty="0" smtClean="0">
              <a:latin typeface="AngsanaUPC" pitchFamily="18" charset="-34"/>
              <a:cs typeface="AngsanaUPC" pitchFamily="18" charset="-34"/>
            </a:rPr>
            <a:t>บริษัทประกันภัย</a:t>
          </a:r>
          <a:r>
            <a:rPr lang="th-TH" sz="2000" dirty="0" smtClean="0">
              <a:latin typeface="AngsanaUPC" pitchFamily="18" charset="-34"/>
              <a:cs typeface="AngsanaUPC" pitchFamily="18" charset="-34"/>
            </a:rPr>
            <a:t> </a:t>
          </a:r>
          <a:endParaRPr lang="en-US" sz="2000" dirty="0"/>
        </a:p>
      </dgm:t>
    </dgm:pt>
    <dgm:pt modelId="{A12E578E-BD71-4BD0-B236-CD3612CDBF54}" type="parTrans" cxnId="{E0BD44BC-E4BD-42E5-9A3B-0B973E56FECB}">
      <dgm:prSet/>
      <dgm:spPr/>
      <dgm:t>
        <a:bodyPr/>
        <a:lstStyle/>
        <a:p>
          <a:endParaRPr lang="en-US"/>
        </a:p>
      </dgm:t>
    </dgm:pt>
    <dgm:pt modelId="{1214296B-709E-4B71-A7EB-4B3C2962D319}" type="sibTrans" cxnId="{E0BD44BC-E4BD-42E5-9A3B-0B973E56FECB}">
      <dgm:prSet/>
      <dgm:spPr/>
      <dgm:t>
        <a:bodyPr/>
        <a:lstStyle/>
        <a:p>
          <a:endParaRPr lang="en-US"/>
        </a:p>
      </dgm:t>
    </dgm:pt>
    <dgm:pt modelId="{71F17FAB-3218-4938-AFC3-D8C1C16A2B42}">
      <dgm:prSet phldrT="[Text]" custT="1"/>
      <dgm:spPr/>
      <dgm:t>
        <a:bodyPr/>
        <a:lstStyle/>
        <a:p>
          <a:r>
            <a:rPr lang="en-US" sz="2000" b="1" dirty="0" smtClean="0">
              <a:latin typeface="AngsanaUPC" pitchFamily="18" charset="-34"/>
              <a:cs typeface="AngsanaUPC" pitchFamily="18" charset="-34"/>
            </a:rPr>
            <a:t>5.</a:t>
          </a:r>
          <a:r>
            <a:rPr lang="th-TH" sz="2000" b="1" dirty="0" smtClean="0">
              <a:latin typeface="AngsanaUPC" pitchFamily="18" charset="-34"/>
              <a:cs typeface="AngsanaUPC" pitchFamily="18" charset="-34"/>
            </a:rPr>
            <a:t>โรงรับจำนำ</a:t>
          </a:r>
          <a:r>
            <a:rPr lang="th-TH" sz="2000" dirty="0" smtClean="0">
              <a:latin typeface="AngsanaUPC" pitchFamily="18" charset="-34"/>
              <a:cs typeface="AngsanaUPC" pitchFamily="18" charset="-34"/>
            </a:rPr>
            <a:t>   </a:t>
          </a:r>
          <a:endParaRPr lang="en-US" sz="2000" dirty="0"/>
        </a:p>
      </dgm:t>
    </dgm:pt>
    <dgm:pt modelId="{09F84BE1-2F1E-4831-8BB6-5FEE5833B8DF}" type="parTrans" cxnId="{3B7888B1-B603-4B42-B4F5-8CF49F1096CF}">
      <dgm:prSet/>
      <dgm:spPr/>
      <dgm:t>
        <a:bodyPr/>
        <a:lstStyle/>
        <a:p>
          <a:endParaRPr lang="en-US"/>
        </a:p>
      </dgm:t>
    </dgm:pt>
    <dgm:pt modelId="{6D774916-4B85-40A5-9675-9AF0D388A71B}" type="sibTrans" cxnId="{3B7888B1-B603-4B42-B4F5-8CF49F1096CF}">
      <dgm:prSet/>
      <dgm:spPr/>
      <dgm:t>
        <a:bodyPr/>
        <a:lstStyle/>
        <a:p>
          <a:endParaRPr lang="en-US"/>
        </a:p>
      </dgm:t>
    </dgm:pt>
    <dgm:pt modelId="{128BD165-08A0-4BA8-A660-FC02F38C0535}">
      <dgm:prSet phldrT="[Text]" custT="1"/>
      <dgm:spPr/>
      <dgm:t>
        <a:bodyPr/>
        <a:lstStyle/>
        <a:p>
          <a:r>
            <a:rPr lang="en-US" sz="2000" b="1" dirty="0" smtClean="0">
              <a:latin typeface="AngsanaUPC" pitchFamily="18" charset="-34"/>
              <a:cs typeface="AngsanaUPC" pitchFamily="18" charset="-34"/>
            </a:rPr>
            <a:t>6.</a:t>
          </a:r>
          <a:r>
            <a:rPr lang="th-TH" sz="2000" b="1" dirty="0" smtClean="0">
              <a:latin typeface="AngsanaUPC" pitchFamily="18" charset="-34"/>
              <a:cs typeface="AngsanaUPC" pitchFamily="18" charset="-34"/>
            </a:rPr>
            <a:t>สหกรณ์ออมทรัพย์ </a:t>
          </a:r>
          <a:endParaRPr lang="en-US" sz="2000" dirty="0"/>
        </a:p>
      </dgm:t>
    </dgm:pt>
    <dgm:pt modelId="{9AA2F3A5-C1C8-4137-92E5-276F4C2E4E66}" type="parTrans" cxnId="{1793622D-B3F9-4373-834E-F515CC8B1909}">
      <dgm:prSet/>
      <dgm:spPr/>
      <dgm:t>
        <a:bodyPr/>
        <a:lstStyle/>
        <a:p>
          <a:endParaRPr lang="en-US"/>
        </a:p>
      </dgm:t>
    </dgm:pt>
    <dgm:pt modelId="{1B4BA861-EA4C-4698-BDE9-2324BD61001B}" type="sibTrans" cxnId="{1793622D-B3F9-4373-834E-F515CC8B1909}">
      <dgm:prSet/>
      <dgm:spPr/>
      <dgm:t>
        <a:bodyPr/>
        <a:lstStyle/>
        <a:p>
          <a:endParaRPr lang="en-US"/>
        </a:p>
      </dgm:t>
    </dgm:pt>
    <dgm:pt modelId="{CFE59C65-BE8F-4D54-B38A-6959FF72CAC9}">
      <dgm:prSet phldrT="[Text]" custT="1"/>
      <dgm:spPr/>
      <dgm:t>
        <a:bodyPr/>
        <a:lstStyle/>
        <a:p>
          <a:r>
            <a:rPr lang="en-US" sz="2000" b="1" dirty="0" smtClean="0">
              <a:effectLst/>
              <a:latin typeface="AngsanaUPC" pitchFamily="18" charset="-34"/>
              <a:cs typeface="AngsanaUPC" pitchFamily="18" charset="-34"/>
            </a:rPr>
            <a:t>4.</a:t>
          </a:r>
          <a:r>
            <a:rPr lang="th-TH" sz="2000" b="1" dirty="0" smtClean="0">
              <a:effectLst/>
              <a:latin typeface="AngsanaUPC" pitchFamily="18" charset="-34"/>
              <a:cs typeface="AngsanaUPC" pitchFamily="18" charset="-34"/>
            </a:rPr>
            <a:t>บริษัทเครดิตฟองซิเอร์ </a:t>
          </a:r>
          <a:endParaRPr lang="en-US" sz="2000" b="1" dirty="0">
            <a:latin typeface="AngsanaUPC" pitchFamily="18" charset="-34"/>
            <a:cs typeface="AngsanaUPC" pitchFamily="18" charset="-34"/>
          </a:endParaRPr>
        </a:p>
      </dgm:t>
    </dgm:pt>
    <dgm:pt modelId="{A112C640-2450-4C8E-AFB3-B8168BC268A8}" type="parTrans" cxnId="{70751ABA-383F-4886-9D8F-26426D61A5EC}">
      <dgm:prSet/>
      <dgm:spPr/>
      <dgm:t>
        <a:bodyPr/>
        <a:lstStyle/>
        <a:p>
          <a:endParaRPr lang="en-US"/>
        </a:p>
      </dgm:t>
    </dgm:pt>
    <dgm:pt modelId="{ABAE2938-4DC1-413F-B895-21CDDC497BC7}" type="sibTrans" cxnId="{70751ABA-383F-4886-9D8F-26426D61A5EC}">
      <dgm:prSet/>
      <dgm:spPr/>
      <dgm:t>
        <a:bodyPr/>
        <a:lstStyle/>
        <a:p>
          <a:endParaRPr lang="en-US"/>
        </a:p>
      </dgm:t>
    </dgm:pt>
    <dgm:pt modelId="{1133F454-9132-4B0B-9D5E-E723A964EAC6}" type="pres">
      <dgm:prSet presAssocID="{C2E04DF5-AD9B-4D17-BB53-44C95ED61B5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87ACA9-ED65-4805-89C6-7CF53D837A94}" type="pres">
      <dgm:prSet presAssocID="{0C0AE60C-A78A-405F-AA22-36BF010724EE}" presName="centerShape" presStyleLbl="node0" presStyleIdx="0" presStyleCnt="1"/>
      <dgm:spPr/>
      <dgm:t>
        <a:bodyPr/>
        <a:lstStyle/>
        <a:p>
          <a:endParaRPr lang="en-US"/>
        </a:p>
      </dgm:t>
    </dgm:pt>
    <dgm:pt modelId="{B2A1708A-BBCD-473E-A5E6-E2B1F0085A78}" type="pres">
      <dgm:prSet presAssocID="{AE6D7C8E-1024-41F7-B356-545362D8575F}" presName="node" presStyleLbl="node1" presStyleIdx="0" presStyleCnt="6" custScaleX="1265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A9F23C-2CAD-4C87-AD2D-0E1D5C1338DA}" type="pres">
      <dgm:prSet presAssocID="{AE6D7C8E-1024-41F7-B356-545362D8575F}" presName="dummy" presStyleCnt="0"/>
      <dgm:spPr/>
    </dgm:pt>
    <dgm:pt modelId="{BE1C8DA0-6C60-465D-A0D2-F9397BA4139D}" type="pres">
      <dgm:prSet presAssocID="{F9FE3B07-9087-47AA-AB23-552EF03BD029}" presName="sibTrans" presStyleLbl="sibTrans2D1" presStyleIdx="0" presStyleCnt="6"/>
      <dgm:spPr/>
      <dgm:t>
        <a:bodyPr/>
        <a:lstStyle/>
        <a:p>
          <a:endParaRPr lang="en-US"/>
        </a:p>
      </dgm:t>
    </dgm:pt>
    <dgm:pt modelId="{52256054-C63D-4B29-AFF8-8290D02D4A4A}" type="pres">
      <dgm:prSet presAssocID="{9F49C353-E939-4342-9D37-25918D6CA68D}" presName="node" presStyleLbl="node1" presStyleIdx="1" presStyleCnt="6" custScaleX="135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881EEC-C52F-4FA0-9F1D-79220C54FB72}" type="pres">
      <dgm:prSet presAssocID="{9F49C353-E939-4342-9D37-25918D6CA68D}" presName="dummy" presStyleCnt="0"/>
      <dgm:spPr/>
    </dgm:pt>
    <dgm:pt modelId="{E846182F-ACA4-43D5-8211-C7BB69DDE93A}" type="pres">
      <dgm:prSet presAssocID="{D09C756F-E6C4-479D-8FCB-507711EB9FF0}" presName="sibTrans" presStyleLbl="sibTrans2D1" presStyleIdx="1" presStyleCnt="6"/>
      <dgm:spPr/>
      <dgm:t>
        <a:bodyPr/>
        <a:lstStyle/>
        <a:p>
          <a:endParaRPr lang="en-US"/>
        </a:p>
      </dgm:t>
    </dgm:pt>
    <dgm:pt modelId="{BDBF1AFB-6226-4081-9850-25CB95577AB5}" type="pres">
      <dgm:prSet presAssocID="{8801089C-E8E4-422F-A28C-E0F5FE42045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4FF3B-1304-4262-9A8E-3F7FF73DF4B3}" type="pres">
      <dgm:prSet presAssocID="{8801089C-E8E4-422F-A28C-E0F5FE42045D}" presName="dummy" presStyleCnt="0"/>
      <dgm:spPr/>
    </dgm:pt>
    <dgm:pt modelId="{82698A29-B891-4E32-8727-F1291B715E13}" type="pres">
      <dgm:prSet presAssocID="{1214296B-709E-4B71-A7EB-4B3C2962D319}" presName="sibTrans" presStyleLbl="sibTrans2D1" presStyleIdx="2" presStyleCnt="6"/>
      <dgm:spPr/>
      <dgm:t>
        <a:bodyPr/>
        <a:lstStyle/>
        <a:p>
          <a:endParaRPr lang="en-US"/>
        </a:p>
      </dgm:t>
    </dgm:pt>
    <dgm:pt modelId="{70D88BC7-CE67-46C9-9097-B72313437EB5}" type="pres">
      <dgm:prSet presAssocID="{CFE59C65-BE8F-4D54-B38A-6959FF72CAC9}" presName="node" presStyleLbl="node1" presStyleIdx="3" presStyleCnt="6" custScaleX="118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E3846-6040-4324-B52F-4479DA9F1749}" type="pres">
      <dgm:prSet presAssocID="{CFE59C65-BE8F-4D54-B38A-6959FF72CAC9}" presName="dummy" presStyleCnt="0"/>
      <dgm:spPr/>
    </dgm:pt>
    <dgm:pt modelId="{39B2E52E-95C4-4F46-801E-665C7CB79661}" type="pres">
      <dgm:prSet presAssocID="{ABAE2938-4DC1-413F-B895-21CDDC497BC7}" presName="sibTrans" presStyleLbl="sibTrans2D1" presStyleIdx="3" presStyleCnt="6"/>
      <dgm:spPr/>
      <dgm:t>
        <a:bodyPr/>
        <a:lstStyle/>
        <a:p>
          <a:endParaRPr lang="en-US"/>
        </a:p>
      </dgm:t>
    </dgm:pt>
    <dgm:pt modelId="{E9BD7D13-4509-4E28-AC9D-A4FD96E6660D}" type="pres">
      <dgm:prSet presAssocID="{71F17FAB-3218-4938-AFC3-D8C1C16A2B4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74F38-8BD2-43D2-8956-C3593BADDE14}" type="pres">
      <dgm:prSet presAssocID="{71F17FAB-3218-4938-AFC3-D8C1C16A2B42}" presName="dummy" presStyleCnt="0"/>
      <dgm:spPr/>
    </dgm:pt>
    <dgm:pt modelId="{B8C44EE4-09AF-4221-AAE8-6AE380767607}" type="pres">
      <dgm:prSet presAssocID="{6D774916-4B85-40A5-9675-9AF0D388A71B}" presName="sibTrans" presStyleLbl="sibTrans2D1" presStyleIdx="4" presStyleCnt="6"/>
      <dgm:spPr/>
      <dgm:t>
        <a:bodyPr/>
        <a:lstStyle/>
        <a:p>
          <a:endParaRPr lang="en-US"/>
        </a:p>
      </dgm:t>
    </dgm:pt>
    <dgm:pt modelId="{B74E6406-C4E6-4C50-B90C-2FA8947D874F}" type="pres">
      <dgm:prSet presAssocID="{128BD165-08A0-4BA8-A660-FC02F38C053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6AE651-529D-444F-B697-04B95C45B9CD}" type="pres">
      <dgm:prSet presAssocID="{128BD165-08A0-4BA8-A660-FC02F38C0535}" presName="dummy" presStyleCnt="0"/>
      <dgm:spPr/>
    </dgm:pt>
    <dgm:pt modelId="{592F05E6-8E2A-440D-B4FC-EB9DAA452143}" type="pres">
      <dgm:prSet presAssocID="{1B4BA861-EA4C-4698-BDE9-2324BD61001B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356B5B08-283A-422C-9523-A52DCF294C67}" type="presOf" srcId="{71F17FAB-3218-4938-AFC3-D8C1C16A2B42}" destId="{E9BD7D13-4509-4E28-AC9D-A4FD96E6660D}" srcOrd="0" destOrd="0" presId="urn:microsoft.com/office/officeart/2005/8/layout/radial6"/>
    <dgm:cxn modelId="{63FA0D16-B06B-4B12-80E2-A24655751D24}" type="presOf" srcId="{0C0AE60C-A78A-405F-AA22-36BF010724EE}" destId="{FF87ACA9-ED65-4805-89C6-7CF53D837A94}" srcOrd="0" destOrd="0" presId="urn:microsoft.com/office/officeart/2005/8/layout/radial6"/>
    <dgm:cxn modelId="{6B172ACF-A9A5-4DD4-AC3F-B03E2B23D09A}" type="presOf" srcId="{9F49C353-E939-4342-9D37-25918D6CA68D}" destId="{52256054-C63D-4B29-AFF8-8290D02D4A4A}" srcOrd="0" destOrd="0" presId="urn:microsoft.com/office/officeart/2005/8/layout/radial6"/>
    <dgm:cxn modelId="{3B9E0D6B-1C45-473C-848B-A6ADA94D94F1}" type="presOf" srcId="{C2E04DF5-AD9B-4D17-BB53-44C95ED61B52}" destId="{1133F454-9132-4B0B-9D5E-E723A964EAC6}" srcOrd="0" destOrd="0" presId="urn:microsoft.com/office/officeart/2005/8/layout/radial6"/>
    <dgm:cxn modelId="{3B7888B1-B603-4B42-B4F5-8CF49F1096CF}" srcId="{0C0AE60C-A78A-405F-AA22-36BF010724EE}" destId="{71F17FAB-3218-4938-AFC3-D8C1C16A2B42}" srcOrd="4" destOrd="0" parTransId="{09F84BE1-2F1E-4831-8BB6-5FEE5833B8DF}" sibTransId="{6D774916-4B85-40A5-9675-9AF0D388A71B}"/>
    <dgm:cxn modelId="{C2F0613C-2000-4684-BFCF-088776CF627D}" srcId="{C2E04DF5-AD9B-4D17-BB53-44C95ED61B52}" destId="{0C0AE60C-A78A-405F-AA22-36BF010724EE}" srcOrd="0" destOrd="0" parTransId="{C50A4B48-EB05-4CF7-B2C7-C18D14DD9801}" sibTransId="{016E387F-B049-4CFB-9853-8D074677F9CB}"/>
    <dgm:cxn modelId="{1F8EEFBD-AD11-4A46-B555-D4E44B12280A}" type="presOf" srcId="{128BD165-08A0-4BA8-A660-FC02F38C0535}" destId="{B74E6406-C4E6-4C50-B90C-2FA8947D874F}" srcOrd="0" destOrd="0" presId="urn:microsoft.com/office/officeart/2005/8/layout/radial6"/>
    <dgm:cxn modelId="{0EED3C5B-E36B-4490-A4C7-7A43EF581B33}" srcId="{0C0AE60C-A78A-405F-AA22-36BF010724EE}" destId="{AE6D7C8E-1024-41F7-B356-545362D8575F}" srcOrd="0" destOrd="0" parTransId="{45E4E526-CF6A-4B53-BE0E-FD7BF51EAF13}" sibTransId="{F9FE3B07-9087-47AA-AB23-552EF03BD029}"/>
    <dgm:cxn modelId="{1793622D-B3F9-4373-834E-F515CC8B1909}" srcId="{0C0AE60C-A78A-405F-AA22-36BF010724EE}" destId="{128BD165-08A0-4BA8-A660-FC02F38C0535}" srcOrd="5" destOrd="0" parTransId="{9AA2F3A5-C1C8-4137-92E5-276F4C2E4E66}" sibTransId="{1B4BA861-EA4C-4698-BDE9-2324BD61001B}"/>
    <dgm:cxn modelId="{E0BD44BC-E4BD-42E5-9A3B-0B973E56FECB}" srcId="{0C0AE60C-A78A-405F-AA22-36BF010724EE}" destId="{8801089C-E8E4-422F-A28C-E0F5FE42045D}" srcOrd="2" destOrd="0" parTransId="{A12E578E-BD71-4BD0-B236-CD3612CDBF54}" sibTransId="{1214296B-709E-4B71-A7EB-4B3C2962D319}"/>
    <dgm:cxn modelId="{BE1C6472-3361-4456-9F45-42604175A4DD}" type="presOf" srcId="{ABAE2938-4DC1-413F-B895-21CDDC497BC7}" destId="{39B2E52E-95C4-4F46-801E-665C7CB79661}" srcOrd="0" destOrd="0" presId="urn:microsoft.com/office/officeart/2005/8/layout/radial6"/>
    <dgm:cxn modelId="{74D3B942-AC9F-4ABE-A6BB-362E4729C980}" type="presOf" srcId="{F9FE3B07-9087-47AA-AB23-552EF03BD029}" destId="{BE1C8DA0-6C60-465D-A0D2-F9397BA4139D}" srcOrd="0" destOrd="0" presId="urn:microsoft.com/office/officeart/2005/8/layout/radial6"/>
    <dgm:cxn modelId="{4294C057-1C40-4DA6-B009-78E5626E8EE8}" type="presOf" srcId="{1214296B-709E-4B71-A7EB-4B3C2962D319}" destId="{82698A29-B891-4E32-8727-F1291B715E13}" srcOrd="0" destOrd="0" presId="urn:microsoft.com/office/officeart/2005/8/layout/radial6"/>
    <dgm:cxn modelId="{7D44D3E5-2A99-41DD-825A-FB8D96060E98}" type="presOf" srcId="{AE6D7C8E-1024-41F7-B356-545362D8575F}" destId="{B2A1708A-BBCD-473E-A5E6-E2B1F0085A78}" srcOrd="0" destOrd="0" presId="urn:microsoft.com/office/officeart/2005/8/layout/radial6"/>
    <dgm:cxn modelId="{DDB8CF5C-809B-4617-B715-DF69FC0261EB}" type="presOf" srcId="{CFE59C65-BE8F-4D54-B38A-6959FF72CAC9}" destId="{70D88BC7-CE67-46C9-9097-B72313437EB5}" srcOrd="0" destOrd="0" presId="urn:microsoft.com/office/officeart/2005/8/layout/radial6"/>
    <dgm:cxn modelId="{5ABDF483-213C-45D6-9258-36C9ECFDA065}" type="presOf" srcId="{D09C756F-E6C4-479D-8FCB-507711EB9FF0}" destId="{E846182F-ACA4-43D5-8211-C7BB69DDE93A}" srcOrd="0" destOrd="0" presId="urn:microsoft.com/office/officeart/2005/8/layout/radial6"/>
    <dgm:cxn modelId="{FD4E5C13-0C6C-41E8-8DA9-7AEA95C996BC}" type="presOf" srcId="{6D774916-4B85-40A5-9675-9AF0D388A71B}" destId="{B8C44EE4-09AF-4221-AAE8-6AE380767607}" srcOrd="0" destOrd="0" presId="urn:microsoft.com/office/officeart/2005/8/layout/radial6"/>
    <dgm:cxn modelId="{C6DD39C0-9AEF-472E-8A3E-1BA3B7767356}" type="presOf" srcId="{8801089C-E8E4-422F-A28C-E0F5FE42045D}" destId="{BDBF1AFB-6226-4081-9850-25CB95577AB5}" srcOrd="0" destOrd="0" presId="urn:microsoft.com/office/officeart/2005/8/layout/radial6"/>
    <dgm:cxn modelId="{69D3985A-2CA4-4E54-BE09-AD006598655F}" srcId="{0C0AE60C-A78A-405F-AA22-36BF010724EE}" destId="{9F49C353-E939-4342-9D37-25918D6CA68D}" srcOrd="1" destOrd="0" parTransId="{5508A4C7-BCE7-4FE9-970E-69F5A37F81BF}" sibTransId="{D09C756F-E6C4-479D-8FCB-507711EB9FF0}"/>
    <dgm:cxn modelId="{98B1287F-54DD-4554-A638-0218EE443246}" type="presOf" srcId="{1B4BA861-EA4C-4698-BDE9-2324BD61001B}" destId="{592F05E6-8E2A-440D-B4FC-EB9DAA452143}" srcOrd="0" destOrd="0" presId="urn:microsoft.com/office/officeart/2005/8/layout/radial6"/>
    <dgm:cxn modelId="{70751ABA-383F-4886-9D8F-26426D61A5EC}" srcId="{0C0AE60C-A78A-405F-AA22-36BF010724EE}" destId="{CFE59C65-BE8F-4D54-B38A-6959FF72CAC9}" srcOrd="3" destOrd="0" parTransId="{A112C640-2450-4C8E-AFB3-B8168BC268A8}" sibTransId="{ABAE2938-4DC1-413F-B895-21CDDC497BC7}"/>
    <dgm:cxn modelId="{9383773A-9C64-42C7-9345-D10652D05CA3}" type="presParOf" srcId="{1133F454-9132-4B0B-9D5E-E723A964EAC6}" destId="{FF87ACA9-ED65-4805-89C6-7CF53D837A94}" srcOrd="0" destOrd="0" presId="urn:microsoft.com/office/officeart/2005/8/layout/radial6"/>
    <dgm:cxn modelId="{23096110-3171-4836-BBF3-CFB49B06E1E7}" type="presParOf" srcId="{1133F454-9132-4B0B-9D5E-E723A964EAC6}" destId="{B2A1708A-BBCD-473E-A5E6-E2B1F0085A78}" srcOrd="1" destOrd="0" presId="urn:microsoft.com/office/officeart/2005/8/layout/radial6"/>
    <dgm:cxn modelId="{2441896F-2EAB-4058-8BD8-655BEFC3F20B}" type="presParOf" srcId="{1133F454-9132-4B0B-9D5E-E723A964EAC6}" destId="{8CA9F23C-2CAD-4C87-AD2D-0E1D5C1338DA}" srcOrd="2" destOrd="0" presId="urn:microsoft.com/office/officeart/2005/8/layout/radial6"/>
    <dgm:cxn modelId="{203150BB-EFA4-47A8-875F-5459FAEEF610}" type="presParOf" srcId="{1133F454-9132-4B0B-9D5E-E723A964EAC6}" destId="{BE1C8DA0-6C60-465D-A0D2-F9397BA4139D}" srcOrd="3" destOrd="0" presId="urn:microsoft.com/office/officeart/2005/8/layout/radial6"/>
    <dgm:cxn modelId="{CCFBACA4-165A-41DA-B9FF-1A4A37F2FE75}" type="presParOf" srcId="{1133F454-9132-4B0B-9D5E-E723A964EAC6}" destId="{52256054-C63D-4B29-AFF8-8290D02D4A4A}" srcOrd="4" destOrd="0" presId="urn:microsoft.com/office/officeart/2005/8/layout/radial6"/>
    <dgm:cxn modelId="{E1C0D2C6-6938-4221-A325-4B6B485727B9}" type="presParOf" srcId="{1133F454-9132-4B0B-9D5E-E723A964EAC6}" destId="{B9881EEC-C52F-4FA0-9F1D-79220C54FB72}" srcOrd="5" destOrd="0" presId="urn:microsoft.com/office/officeart/2005/8/layout/radial6"/>
    <dgm:cxn modelId="{3AC19020-A3F2-460F-B366-7F3D0E6B801A}" type="presParOf" srcId="{1133F454-9132-4B0B-9D5E-E723A964EAC6}" destId="{E846182F-ACA4-43D5-8211-C7BB69DDE93A}" srcOrd="6" destOrd="0" presId="urn:microsoft.com/office/officeart/2005/8/layout/radial6"/>
    <dgm:cxn modelId="{AF38D791-1501-43E6-8ED4-F9AAB2973D1F}" type="presParOf" srcId="{1133F454-9132-4B0B-9D5E-E723A964EAC6}" destId="{BDBF1AFB-6226-4081-9850-25CB95577AB5}" srcOrd="7" destOrd="0" presId="urn:microsoft.com/office/officeart/2005/8/layout/radial6"/>
    <dgm:cxn modelId="{BFEA6789-9689-45EA-80C2-0EB9B3CAE19D}" type="presParOf" srcId="{1133F454-9132-4B0B-9D5E-E723A964EAC6}" destId="{42E4FF3B-1304-4262-9A8E-3F7FF73DF4B3}" srcOrd="8" destOrd="0" presId="urn:microsoft.com/office/officeart/2005/8/layout/radial6"/>
    <dgm:cxn modelId="{41727374-C2BE-4024-8CB8-64A5E723BB47}" type="presParOf" srcId="{1133F454-9132-4B0B-9D5E-E723A964EAC6}" destId="{82698A29-B891-4E32-8727-F1291B715E13}" srcOrd="9" destOrd="0" presId="urn:microsoft.com/office/officeart/2005/8/layout/radial6"/>
    <dgm:cxn modelId="{A19762A0-455B-465A-BA51-23BF1FB3F387}" type="presParOf" srcId="{1133F454-9132-4B0B-9D5E-E723A964EAC6}" destId="{70D88BC7-CE67-46C9-9097-B72313437EB5}" srcOrd="10" destOrd="0" presId="urn:microsoft.com/office/officeart/2005/8/layout/radial6"/>
    <dgm:cxn modelId="{F39DD37B-C0B2-4B2E-AA8C-5F3CDAC96AEB}" type="presParOf" srcId="{1133F454-9132-4B0B-9D5E-E723A964EAC6}" destId="{044E3846-6040-4324-B52F-4479DA9F1749}" srcOrd="11" destOrd="0" presId="urn:microsoft.com/office/officeart/2005/8/layout/radial6"/>
    <dgm:cxn modelId="{E123ED7F-8D30-42EC-84FF-61C7670CD0F0}" type="presParOf" srcId="{1133F454-9132-4B0B-9D5E-E723A964EAC6}" destId="{39B2E52E-95C4-4F46-801E-665C7CB79661}" srcOrd="12" destOrd="0" presId="urn:microsoft.com/office/officeart/2005/8/layout/radial6"/>
    <dgm:cxn modelId="{2A1AEE50-F329-4FBE-8053-6D52455E556A}" type="presParOf" srcId="{1133F454-9132-4B0B-9D5E-E723A964EAC6}" destId="{E9BD7D13-4509-4E28-AC9D-A4FD96E6660D}" srcOrd="13" destOrd="0" presId="urn:microsoft.com/office/officeart/2005/8/layout/radial6"/>
    <dgm:cxn modelId="{F0CE7C51-64D7-4752-AA2F-6A152A1CE7C2}" type="presParOf" srcId="{1133F454-9132-4B0B-9D5E-E723A964EAC6}" destId="{E6574F38-8BD2-43D2-8956-C3593BADDE14}" srcOrd="14" destOrd="0" presId="urn:microsoft.com/office/officeart/2005/8/layout/radial6"/>
    <dgm:cxn modelId="{E0D37970-DBFE-46DD-A911-CE454792ECE0}" type="presParOf" srcId="{1133F454-9132-4B0B-9D5E-E723A964EAC6}" destId="{B8C44EE4-09AF-4221-AAE8-6AE380767607}" srcOrd="15" destOrd="0" presId="urn:microsoft.com/office/officeart/2005/8/layout/radial6"/>
    <dgm:cxn modelId="{27A37DD2-1E85-4447-87CA-0202427DAE72}" type="presParOf" srcId="{1133F454-9132-4B0B-9D5E-E723A964EAC6}" destId="{B74E6406-C4E6-4C50-B90C-2FA8947D874F}" srcOrd="16" destOrd="0" presId="urn:microsoft.com/office/officeart/2005/8/layout/radial6"/>
    <dgm:cxn modelId="{E29E15DD-1496-4EF3-8350-D2123D2F59BD}" type="presParOf" srcId="{1133F454-9132-4B0B-9D5E-E723A964EAC6}" destId="{2D6AE651-529D-444F-B697-04B95C45B9CD}" srcOrd="17" destOrd="0" presId="urn:microsoft.com/office/officeart/2005/8/layout/radial6"/>
    <dgm:cxn modelId="{CCE92F59-7A10-4D1D-A5D4-BF4A66ABF3A4}" type="presParOf" srcId="{1133F454-9132-4B0B-9D5E-E723A964EAC6}" destId="{592F05E6-8E2A-440D-B4FC-EB9DAA452143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66907B-FCE5-447A-9198-27C2D5134B80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6E3B6A3-54AC-4587-B70B-7A2819AFFB84}">
      <dgm:prSet phldrT="[Text]" custT="1"/>
      <dgm:spPr/>
      <dgm:t>
        <a:bodyPr/>
        <a:lstStyle/>
        <a:p>
          <a:r>
            <a:rPr lang="th-TH" sz="3600" b="1" dirty="0" smtClean="0">
              <a:latin typeface="AngsanaUPC" pitchFamily="18" charset="-34"/>
              <a:cs typeface="AngsanaUPC" pitchFamily="18" charset="-34"/>
            </a:rPr>
            <a:t>ธนาคารออมสิน </a:t>
          </a:r>
          <a:endParaRPr lang="en-US" sz="3600" dirty="0"/>
        </a:p>
      </dgm:t>
    </dgm:pt>
    <dgm:pt modelId="{3DCA4388-F965-406B-BB75-87038A2372C3}" type="parTrans" cxnId="{8503DA8F-05BC-4A7E-AFE7-3CCC468045CD}">
      <dgm:prSet/>
      <dgm:spPr/>
      <dgm:t>
        <a:bodyPr/>
        <a:lstStyle/>
        <a:p>
          <a:endParaRPr lang="en-US" sz="1600"/>
        </a:p>
      </dgm:t>
    </dgm:pt>
    <dgm:pt modelId="{984BAC17-9605-4921-BFFD-62DD1B678B8E}" type="sibTrans" cxnId="{8503DA8F-05BC-4A7E-AFE7-3CCC468045CD}">
      <dgm:prSet/>
      <dgm:spPr/>
      <dgm:t>
        <a:bodyPr/>
        <a:lstStyle/>
        <a:p>
          <a:endParaRPr lang="en-US" sz="1600"/>
        </a:p>
      </dgm:t>
    </dgm:pt>
    <dgm:pt modelId="{9FEFFDD4-0620-462E-8BF2-EA51432BB35F}">
      <dgm:prSet phldrT="[Text]" custT="1"/>
      <dgm:spPr/>
      <dgm:t>
        <a:bodyPr/>
        <a:lstStyle/>
        <a:p>
          <a:r>
            <a:rPr lang="th-TH" sz="3600" b="1" dirty="0" smtClean="0">
              <a:latin typeface="AngsanaUPC" pitchFamily="18" charset="-34"/>
              <a:cs typeface="AngsanaUPC" pitchFamily="18" charset="-34"/>
            </a:rPr>
            <a:t>ธนาคารเพื่อการเกษตรและสหกรณ์การเกษตร </a:t>
          </a:r>
          <a:endParaRPr lang="en-US" sz="3600" dirty="0"/>
        </a:p>
      </dgm:t>
    </dgm:pt>
    <dgm:pt modelId="{C29CADF2-26F1-4241-A952-4DBB8B734BCA}" type="parTrans" cxnId="{D8452489-C6E1-458E-BEF5-8CD268EE1A88}">
      <dgm:prSet/>
      <dgm:spPr/>
      <dgm:t>
        <a:bodyPr/>
        <a:lstStyle/>
        <a:p>
          <a:endParaRPr lang="en-US" sz="1600"/>
        </a:p>
      </dgm:t>
    </dgm:pt>
    <dgm:pt modelId="{FD1E7146-89FA-4AB5-8978-9DC502A16191}" type="sibTrans" cxnId="{D8452489-C6E1-458E-BEF5-8CD268EE1A88}">
      <dgm:prSet/>
      <dgm:spPr/>
      <dgm:t>
        <a:bodyPr/>
        <a:lstStyle/>
        <a:p>
          <a:endParaRPr lang="en-US" sz="1600"/>
        </a:p>
      </dgm:t>
    </dgm:pt>
    <dgm:pt modelId="{DA90F994-7836-4024-8336-686CA9C3C44C}">
      <dgm:prSet phldrT="[Text]" custT="1"/>
      <dgm:spPr/>
      <dgm:t>
        <a:bodyPr/>
        <a:lstStyle/>
        <a:p>
          <a:r>
            <a:rPr lang="th-TH" sz="3600" b="1" dirty="0" smtClean="0">
              <a:latin typeface="AngsanaUPC" pitchFamily="18" charset="-34"/>
              <a:cs typeface="AngsanaUPC" pitchFamily="18" charset="-34"/>
            </a:rPr>
            <a:t>ธนาคารอาคารสงเคราะห์ </a:t>
          </a:r>
          <a:endParaRPr lang="en-US" sz="3600" dirty="0"/>
        </a:p>
      </dgm:t>
    </dgm:pt>
    <dgm:pt modelId="{C6BB8106-28D3-47DE-A0A3-E97812F7328F}" type="parTrans" cxnId="{41148310-B131-4581-A605-A6EE0B94DFBD}">
      <dgm:prSet/>
      <dgm:spPr/>
      <dgm:t>
        <a:bodyPr/>
        <a:lstStyle/>
        <a:p>
          <a:endParaRPr lang="en-US" sz="1600"/>
        </a:p>
      </dgm:t>
    </dgm:pt>
    <dgm:pt modelId="{A9E75909-7EF2-48B4-9B5B-A6B39D6C7FB6}" type="sibTrans" cxnId="{41148310-B131-4581-A605-A6EE0B94DFBD}">
      <dgm:prSet/>
      <dgm:spPr/>
      <dgm:t>
        <a:bodyPr/>
        <a:lstStyle/>
        <a:p>
          <a:endParaRPr lang="en-US" sz="1600"/>
        </a:p>
      </dgm:t>
    </dgm:pt>
    <dgm:pt modelId="{483ADA32-7D5B-4DC8-B297-255DAAD9EE41}">
      <dgm:prSet phldrT="[Text]" custT="1"/>
      <dgm:spPr/>
      <dgm:t>
        <a:bodyPr/>
        <a:lstStyle/>
        <a:p>
          <a:r>
            <a:rPr lang="th-TH" sz="3600" b="1" dirty="0" smtClean="0">
              <a:latin typeface="AngsanaUPC" pitchFamily="18" charset="-34"/>
              <a:cs typeface="AngsanaUPC" pitchFamily="18" charset="-34"/>
            </a:rPr>
            <a:t>ธนาคารเพื่อการส่งออกและนำเข้าแห่งประเทศไทย </a:t>
          </a:r>
          <a:endParaRPr lang="en-US" sz="3600" dirty="0"/>
        </a:p>
      </dgm:t>
    </dgm:pt>
    <dgm:pt modelId="{AB6B4016-C82A-454D-8F6A-A93914879DB8}" type="parTrans" cxnId="{1CCB123B-4077-4619-B7FB-C88C46DB2AF9}">
      <dgm:prSet/>
      <dgm:spPr/>
      <dgm:t>
        <a:bodyPr/>
        <a:lstStyle/>
        <a:p>
          <a:endParaRPr lang="en-US" sz="1600"/>
        </a:p>
      </dgm:t>
    </dgm:pt>
    <dgm:pt modelId="{D2F4BBE1-3CAC-40BB-9A1E-A9DA894DDE40}" type="sibTrans" cxnId="{1CCB123B-4077-4619-B7FB-C88C46DB2AF9}">
      <dgm:prSet/>
      <dgm:spPr/>
      <dgm:t>
        <a:bodyPr/>
        <a:lstStyle/>
        <a:p>
          <a:endParaRPr lang="en-US" sz="1600"/>
        </a:p>
      </dgm:t>
    </dgm:pt>
    <dgm:pt modelId="{6306BBB6-6F18-4BA5-9473-E3832FDDE04D}" type="pres">
      <dgm:prSet presAssocID="{BC66907B-FCE5-447A-9198-27C2D5134B8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AE516F-7124-4992-9966-F77C409F9797}" type="pres">
      <dgm:prSet presAssocID="{06E3B6A3-54AC-4587-B70B-7A2819AFFB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18E221-B5E1-4920-8DEA-1E3032FB9BC8}" type="pres">
      <dgm:prSet presAssocID="{984BAC17-9605-4921-BFFD-62DD1B678B8E}" presName="sibTrans" presStyleCnt="0"/>
      <dgm:spPr/>
    </dgm:pt>
    <dgm:pt modelId="{A437303E-C042-4BC9-955D-7DB6B1BA137B}" type="pres">
      <dgm:prSet presAssocID="{9FEFFDD4-0620-462E-8BF2-EA51432BB3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9D825-F2A6-4D09-82ED-15BEBC6CA6CB}" type="pres">
      <dgm:prSet presAssocID="{FD1E7146-89FA-4AB5-8978-9DC502A16191}" presName="sibTrans" presStyleCnt="0"/>
      <dgm:spPr/>
    </dgm:pt>
    <dgm:pt modelId="{1BAB8874-C602-4073-BA2F-0E81E25F7549}" type="pres">
      <dgm:prSet presAssocID="{DA90F994-7836-4024-8336-686CA9C3C44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7B1F4-B62E-42C8-ADFE-6C0DD2FAC0A9}" type="pres">
      <dgm:prSet presAssocID="{A9E75909-7EF2-48B4-9B5B-A6B39D6C7FB6}" presName="sibTrans" presStyleCnt="0"/>
      <dgm:spPr/>
    </dgm:pt>
    <dgm:pt modelId="{D2E58557-0E30-447A-8FC6-EAB77A0383C6}" type="pres">
      <dgm:prSet presAssocID="{483ADA32-7D5B-4DC8-B297-255DAAD9EE4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41C83D-971B-4531-B866-C8465D4C498C}" type="presOf" srcId="{BC66907B-FCE5-447A-9198-27C2D5134B80}" destId="{6306BBB6-6F18-4BA5-9473-E3832FDDE04D}" srcOrd="0" destOrd="0" presId="urn:microsoft.com/office/officeart/2005/8/layout/default"/>
    <dgm:cxn modelId="{1CCB123B-4077-4619-B7FB-C88C46DB2AF9}" srcId="{BC66907B-FCE5-447A-9198-27C2D5134B80}" destId="{483ADA32-7D5B-4DC8-B297-255DAAD9EE41}" srcOrd="3" destOrd="0" parTransId="{AB6B4016-C82A-454D-8F6A-A93914879DB8}" sibTransId="{D2F4BBE1-3CAC-40BB-9A1E-A9DA894DDE40}"/>
    <dgm:cxn modelId="{D8452489-C6E1-458E-BEF5-8CD268EE1A88}" srcId="{BC66907B-FCE5-447A-9198-27C2D5134B80}" destId="{9FEFFDD4-0620-462E-8BF2-EA51432BB35F}" srcOrd="1" destOrd="0" parTransId="{C29CADF2-26F1-4241-A952-4DBB8B734BCA}" sibTransId="{FD1E7146-89FA-4AB5-8978-9DC502A16191}"/>
    <dgm:cxn modelId="{A7A71910-E0AA-4549-9CDC-32327D65AA38}" type="presOf" srcId="{06E3B6A3-54AC-4587-B70B-7A2819AFFB84}" destId="{19AE516F-7124-4992-9966-F77C409F9797}" srcOrd="0" destOrd="0" presId="urn:microsoft.com/office/officeart/2005/8/layout/default"/>
    <dgm:cxn modelId="{3A1C7923-46C6-4F43-834E-AA18A9679701}" type="presOf" srcId="{DA90F994-7836-4024-8336-686CA9C3C44C}" destId="{1BAB8874-C602-4073-BA2F-0E81E25F7549}" srcOrd="0" destOrd="0" presId="urn:microsoft.com/office/officeart/2005/8/layout/default"/>
    <dgm:cxn modelId="{D3416210-4E14-4B4E-A915-BCCAD0708A85}" type="presOf" srcId="{9FEFFDD4-0620-462E-8BF2-EA51432BB35F}" destId="{A437303E-C042-4BC9-955D-7DB6B1BA137B}" srcOrd="0" destOrd="0" presId="urn:microsoft.com/office/officeart/2005/8/layout/default"/>
    <dgm:cxn modelId="{41148310-B131-4581-A605-A6EE0B94DFBD}" srcId="{BC66907B-FCE5-447A-9198-27C2D5134B80}" destId="{DA90F994-7836-4024-8336-686CA9C3C44C}" srcOrd="2" destOrd="0" parTransId="{C6BB8106-28D3-47DE-A0A3-E97812F7328F}" sibTransId="{A9E75909-7EF2-48B4-9B5B-A6B39D6C7FB6}"/>
    <dgm:cxn modelId="{8503DA8F-05BC-4A7E-AFE7-3CCC468045CD}" srcId="{BC66907B-FCE5-447A-9198-27C2D5134B80}" destId="{06E3B6A3-54AC-4587-B70B-7A2819AFFB84}" srcOrd="0" destOrd="0" parTransId="{3DCA4388-F965-406B-BB75-87038A2372C3}" sibTransId="{984BAC17-9605-4921-BFFD-62DD1B678B8E}"/>
    <dgm:cxn modelId="{EB0FCACC-3157-4459-BC7E-2F9CD70DA543}" type="presOf" srcId="{483ADA32-7D5B-4DC8-B297-255DAAD9EE41}" destId="{D2E58557-0E30-447A-8FC6-EAB77A0383C6}" srcOrd="0" destOrd="0" presId="urn:microsoft.com/office/officeart/2005/8/layout/default"/>
    <dgm:cxn modelId="{53A554D0-F885-48F2-A54E-D94B29706906}" type="presParOf" srcId="{6306BBB6-6F18-4BA5-9473-E3832FDDE04D}" destId="{19AE516F-7124-4992-9966-F77C409F9797}" srcOrd="0" destOrd="0" presId="urn:microsoft.com/office/officeart/2005/8/layout/default"/>
    <dgm:cxn modelId="{F98E4C88-5371-4AF5-A9A2-69C14D3A6773}" type="presParOf" srcId="{6306BBB6-6F18-4BA5-9473-E3832FDDE04D}" destId="{D118E221-B5E1-4920-8DEA-1E3032FB9BC8}" srcOrd="1" destOrd="0" presId="urn:microsoft.com/office/officeart/2005/8/layout/default"/>
    <dgm:cxn modelId="{340C8DEA-675C-4A1F-9B10-1C74008C405E}" type="presParOf" srcId="{6306BBB6-6F18-4BA5-9473-E3832FDDE04D}" destId="{A437303E-C042-4BC9-955D-7DB6B1BA137B}" srcOrd="2" destOrd="0" presId="urn:microsoft.com/office/officeart/2005/8/layout/default"/>
    <dgm:cxn modelId="{8AAC5CB2-76B2-4A55-AC33-441CC215D9D5}" type="presParOf" srcId="{6306BBB6-6F18-4BA5-9473-E3832FDDE04D}" destId="{0709D825-F2A6-4D09-82ED-15BEBC6CA6CB}" srcOrd="3" destOrd="0" presId="urn:microsoft.com/office/officeart/2005/8/layout/default"/>
    <dgm:cxn modelId="{F0CFDD6B-6423-4A4F-BB40-304FBCAEE806}" type="presParOf" srcId="{6306BBB6-6F18-4BA5-9473-E3832FDDE04D}" destId="{1BAB8874-C602-4073-BA2F-0E81E25F7549}" srcOrd="4" destOrd="0" presId="urn:microsoft.com/office/officeart/2005/8/layout/default"/>
    <dgm:cxn modelId="{09DF7AF6-F1B7-4C5E-BCC5-B035A21AE023}" type="presParOf" srcId="{6306BBB6-6F18-4BA5-9473-E3832FDDE04D}" destId="{4557B1F4-B62E-42C8-ADFE-6C0DD2FAC0A9}" srcOrd="5" destOrd="0" presId="urn:microsoft.com/office/officeart/2005/8/layout/default"/>
    <dgm:cxn modelId="{4803B0EB-2231-4662-A788-482D6FD2F49B}" type="presParOf" srcId="{6306BBB6-6F18-4BA5-9473-E3832FDDE04D}" destId="{D2E58557-0E30-447A-8FC6-EAB77A0383C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2E9C11-5440-447F-9D69-B4CAB70A61D6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B81D663-6466-4EAA-96EC-C2DB28064846}">
      <dgm:prSet phldrT="[Text]" custT="1"/>
      <dgm:spPr/>
      <dgm:t>
        <a:bodyPr/>
        <a:lstStyle/>
        <a:p>
          <a:r>
            <a:rPr kumimoji="0" lang="en-US" sz="2400" b="0" i="0" u="none" strike="noStrike" cap="none" normalizeH="0" baseline="0" dirty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CHARACTERISTEC</a:t>
          </a:r>
          <a:endParaRPr lang="en-US" sz="2400" dirty="0"/>
        </a:p>
      </dgm:t>
    </dgm:pt>
    <dgm:pt modelId="{49B19E1A-897C-496B-BAFC-9EC51BDDE0A7}" type="parTrans" cxnId="{1446B56C-7D93-41F2-A228-335BA653DDFD}">
      <dgm:prSet/>
      <dgm:spPr/>
      <dgm:t>
        <a:bodyPr/>
        <a:lstStyle/>
        <a:p>
          <a:endParaRPr lang="en-US" sz="2800"/>
        </a:p>
      </dgm:t>
    </dgm:pt>
    <dgm:pt modelId="{F8FE5BF8-9938-4738-A469-076B5E1CC4F8}" type="sibTrans" cxnId="{1446B56C-7D93-41F2-A228-335BA653DDFD}">
      <dgm:prSet/>
      <dgm:spPr/>
      <dgm:t>
        <a:bodyPr/>
        <a:lstStyle/>
        <a:p>
          <a:endParaRPr lang="en-US" sz="2800"/>
        </a:p>
      </dgm:t>
    </dgm:pt>
    <dgm:pt modelId="{D0C80998-7A2D-4569-A9FB-7502910927E9}">
      <dgm:prSet phldrT="[Text]" custT="1"/>
      <dgm:spPr/>
      <dgm:t>
        <a:bodyPr/>
        <a:lstStyle/>
        <a:p>
          <a:r>
            <a:rPr kumimoji="0" lang="en-US" sz="2400" b="0" i="0" u="none" strike="noStrike" cap="none" normalizeH="0" baseline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CAPACITY</a:t>
          </a:r>
          <a:endParaRPr lang="en-US" sz="2400" dirty="0"/>
        </a:p>
      </dgm:t>
    </dgm:pt>
    <dgm:pt modelId="{DA796E86-C1CD-48F6-8856-8218AB9F034C}" type="parTrans" cxnId="{2B844FE8-1947-4187-958A-E373FB8DB2B5}">
      <dgm:prSet/>
      <dgm:spPr/>
      <dgm:t>
        <a:bodyPr/>
        <a:lstStyle/>
        <a:p>
          <a:endParaRPr lang="en-US" sz="2800"/>
        </a:p>
      </dgm:t>
    </dgm:pt>
    <dgm:pt modelId="{29FF49A0-3393-472D-AD20-D8130160CE80}" type="sibTrans" cxnId="{2B844FE8-1947-4187-958A-E373FB8DB2B5}">
      <dgm:prSet/>
      <dgm:spPr/>
      <dgm:t>
        <a:bodyPr/>
        <a:lstStyle/>
        <a:p>
          <a:endParaRPr lang="en-US" sz="2800"/>
        </a:p>
      </dgm:t>
    </dgm:pt>
    <dgm:pt modelId="{1F50CF7B-70B9-45E8-9F64-5A5BCF3F2736}">
      <dgm:prSet phldrT="[Text]" custT="1"/>
      <dgm:spPr/>
      <dgm:t>
        <a:bodyPr/>
        <a:lstStyle/>
        <a:p>
          <a:r>
            <a:rPr kumimoji="0" lang="en-US" sz="2400" b="0" i="0" u="none" strike="noStrike" cap="none" normalizeH="0" baseline="0" dirty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CAPITAL</a:t>
          </a:r>
          <a:endParaRPr lang="en-US" sz="2400" dirty="0"/>
        </a:p>
      </dgm:t>
    </dgm:pt>
    <dgm:pt modelId="{A2A4F25F-857C-4789-9D48-A510528CDCB7}" type="parTrans" cxnId="{50B64512-1215-492F-9540-B2BEF2A78D15}">
      <dgm:prSet/>
      <dgm:spPr/>
      <dgm:t>
        <a:bodyPr/>
        <a:lstStyle/>
        <a:p>
          <a:endParaRPr lang="en-US" sz="2800"/>
        </a:p>
      </dgm:t>
    </dgm:pt>
    <dgm:pt modelId="{A5256C53-9721-4862-8FCB-D97797B94C34}" type="sibTrans" cxnId="{50B64512-1215-492F-9540-B2BEF2A78D15}">
      <dgm:prSet/>
      <dgm:spPr/>
      <dgm:t>
        <a:bodyPr/>
        <a:lstStyle/>
        <a:p>
          <a:endParaRPr lang="en-US" sz="2800"/>
        </a:p>
      </dgm:t>
    </dgm:pt>
    <dgm:pt modelId="{BA8FA8E7-21E2-468F-A037-C9E223D547DF}">
      <dgm:prSet phldrT="[Text]" custT="1"/>
      <dgm:spPr/>
      <dgm:t>
        <a:bodyPr/>
        <a:lstStyle/>
        <a:p>
          <a:r>
            <a:rPr kumimoji="0" lang="en-US" sz="2400" b="0" i="0" u="none" strike="noStrike" cap="none" normalizeH="0" baseline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COLLATERAL</a:t>
          </a:r>
          <a:endParaRPr lang="en-US" sz="2400" dirty="0"/>
        </a:p>
      </dgm:t>
    </dgm:pt>
    <dgm:pt modelId="{DB949A60-3EA0-4C03-B5E9-693E4B2E2A36}" type="parTrans" cxnId="{62C59DDA-E9B6-41B4-8EC4-8879C71D260D}">
      <dgm:prSet/>
      <dgm:spPr/>
      <dgm:t>
        <a:bodyPr/>
        <a:lstStyle/>
        <a:p>
          <a:endParaRPr lang="en-US" sz="2800"/>
        </a:p>
      </dgm:t>
    </dgm:pt>
    <dgm:pt modelId="{7E8E835A-349C-412A-A423-135EE9B471D9}" type="sibTrans" cxnId="{62C59DDA-E9B6-41B4-8EC4-8879C71D260D}">
      <dgm:prSet/>
      <dgm:spPr/>
      <dgm:t>
        <a:bodyPr/>
        <a:lstStyle/>
        <a:p>
          <a:endParaRPr lang="en-US" sz="2800"/>
        </a:p>
      </dgm:t>
    </dgm:pt>
    <dgm:pt modelId="{906404BC-F565-41F8-AEDB-F5418D87A363}">
      <dgm:prSet phldrT="[Text]" custT="1"/>
      <dgm:spPr/>
      <dgm:t>
        <a:bodyPr/>
        <a:lstStyle/>
        <a:p>
          <a:r>
            <a:rPr kumimoji="0" lang="en-US" sz="2400" b="0" i="0" u="none" strike="noStrike" cap="none" normalizeH="0" baseline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CONDITIONS</a:t>
          </a:r>
          <a:endParaRPr lang="en-US" sz="2400" dirty="0"/>
        </a:p>
      </dgm:t>
    </dgm:pt>
    <dgm:pt modelId="{0E26600B-8396-43FA-8523-2497926A2DDA}" type="parTrans" cxnId="{EDDCED58-E253-4260-BC8E-C80353DEAED3}">
      <dgm:prSet/>
      <dgm:spPr/>
      <dgm:t>
        <a:bodyPr/>
        <a:lstStyle/>
        <a:p>
          <a:endParaRPr lang="en-US" sz="2800"/>
        </a:p>
      </dgm:t>
    </dgm:pt>
    <dgm:pt modelId="{D3968CC9-8471-43B6-8C0C-A0481DEB544C}" type="sibTrans" cxnId="{EDDCED58-E253-4260-BC8E-C80353DEAED3}">
      <dgm:prSet/>
      <dgm:spPr/>
      <dgm:t>
        <a:bodyPr/>
        <a:lstStyle/>
        <a:p>
          <a:endParaRPr lang="en-US" sz="2800"/>
        </a:p>
      </dgm:t>
    </dgm:pt>
    <dgm:pt modelId="{7C8D5B6D-118F-4344-ADFC-38871835B8B4}">
      <dgm:prSet phldrT="[Text]" custT="1"/>
      <dgm:spPr/>
      <dgm:t>
        <a:bodyPr/>
        <a:lstStyle/>
        <a:p>
          <a:r>
            <a:rPr kumimoji="0" lang="th-TH" sz="2400" b="0" i="0" u="none" strike="noStrike" cap="none" normalizeH="0" baseline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อุปนิสัย  หรือนิสัยการชำระหนี้บุคคล</a:t>
          </a:r>
          <a:endParaRPr lang="en-US" sz="2400" dirty="0"/>
        </a:p>
      </dgm:t>
    </dgm:pt>
    <dgm:pt modelId="{673CBDAC-6472-44F8-9FB8-F7D26D6E1BED}" type="parTrans" cxnId="{767C1AAC-9FEC-4B47-97A0-2DE500BAB5BF}">
      <dgm:prSet/>
      <dgm:spPr/>
      <dgm:t>
        <a:bodyPr/>
        <a:lstStyle/>
        <a:p>
          <a:endParaRPr lang="en-US" sz="2000"/>
        </a:p>
      </dgm:t>
    </dgm:pt>
    <dgm:pt modelId="{E4ACC14B-051B-45E5-AC8D-0ACBEB78959D}" type="sibTrans" cxnId="{767C1AAC-9FEC-4B47-97A0-2DE500BAB5BF}">
      <dgm:prSet/>
      <dgm:spPr/>
      <dgm:t>
        <a:bodyPr/>
        <a:lstStyle/>
        <a:p>
          <a:endParaRPr lang="en-US" sz="2000"/>
        </a:p>
      </dgm:t>
    </dgm:pt>
    <dgm:pt modelId="{B1956F28-09D7-4D8B-A00A-F3702F6C4C1B}">
      <dgm:prSet phldrT="[Text]" custT="1"/>
      <dgm:spPr/>
      <dgm:t>
        <a:bodyPr/>
        <a:lstStyle/>
        <a:p>
          <a:r>
            <a:rPr kumimoji="0" lang="th-TH" sz="2400" b="0" i="0" u="none" strike="noStrike" cap="none" normalizeH="0" baseline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ความสามารถในการดำเนินธุรกิจเพื่อก่อให้เกิดกำไร</a:t>
          </a:r>
          <a:endParaRPr lang="en-US" sz="2400" dirty="0"/>
        </a:p>
      </dgm:t>
    </dgm:pt>
    <dgm:pt modelId="{9AAD7518-EBFC-4859-8BA5-FF07293FCAD6}" type="parTrans" cxnId="{C3EE7BD9-0D5C-4A09-990D-DF82B509C61A}">
      <dgm:prSet/>
      <dgm:spPr/>
      <dgm:t>
        <a:bodyPr/>
        <a:lstStyle/>
        <a:p>
          <a:endParaRPr lang="en-US" sz="2000"/>
        </a:p>
      </dgm:t>
    </dgm:pt>
    <dgm:pt modelId="{80235F0C-835C-4DFE-BFEB-AC78C24CAAD9}" type="sibTrans" cxnId="{C3EE7BD9-0D5C-4A09-990D-DF82B509C61A}">
      <dgm:prSet/>
      <dgm:spPr/>
      <dgm:t>
        <a:bodyPr/>
        <a:lstStyle/>
        <a:p>
          <a:endParaRPr lang="en-US" sz="2000"/>
        </a:p>
      </dgm:t>
    </dgm:pt>
    <dgm:pt modelId="{C0C26972-6396-4899-9154-63CC5A85D337}">
      <dgm:prSet phldrT="[Text]" custT="1"/>
      <dgm:spPr/>
      <dgm:t>
        <a:bodyPr/>
        <a:lstStyle/>
        <a:p>
          <a:r>
            <a:rPr kumimoji="0" lang="th-TH" sz="2400" b="0" i="0" u="none" strike="noStrike" cap="none" normalizeH="0" baseline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เงินทุนที่ธุรกิจที่มาขอกู้มีอยู่ก่อนที่จะมาขอกู้</a:t>
          </a:r>
          <a:endParaRPr lang="en-US" sz="2400" dirty="0"/>
        </a:p>
      </dgm:t>
    </dgm:pt>
    <dgm:pt modelId="{D233E28E-1B74-4E4E-BA5A-6EC40D2A1D96}" type="parTrans" cxnId="{9E9977BF-6235-4B1E-B089-22F7E3048BFF}">
      <dgm:prSet/>
      <dgm:spPr/>
      <dgm:t>
        <a:bodyPr/>
        <a:lstStyle/>
        <a:p>
          <a:endParaRPr lang="en-US" sz="2000"/>
        </a:p>
      </dgm:t>
    </dgm:pt>
    <dgm:pt modelId="{0D401A82-5A0B-4C99-B8FE-8FE977EDA6CB}" type="sibTrans" cxnId="{9E9977BF-6235-4B1E-B089-22F7E3048BFF}">
      <dgm:prSet/>
      <dgm:spPr/>
      <dgm:t>
        <a:bodyPr/>
        <a:lstStyle/>
        <a:p>
          <a:endParaRPr lang="en-US" sz="2000"/>
        </a:p>
      </dgm:t>
    </dgm:pt>
    <dgm:pt modelId="{1BD0495C-2E42-4E7F-B9F3-437C12C5319B}">
      <dgm:prSet phldrT="[Text]" custT="1"/>
      <dgm:spPr/>
      <dgm:t>
        <a:bodyPr/>
        <a:lstStyle/>
        <a:p>
          <a:r>
            <a:rPr kumimoji="0" lang="th-TH" sz="2400" b="0" i="0" u="none" strike="noStrike" cap="none" normalizeH="0" baseline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หลักประกัน</a:t>
          </a:r>
          <a:endParaRPr lang="en-US" sz="2400" dirty="0"/>
        </a:p>
      </dgm:t>
    </dgm:pt>
    <dgm:pt modelId="{B57DAC59-CD1B-4556-944B-3C47176FEF4B}" type="parTrans" cxnId="{76E6B7AF-57E9-4F32-9078-8126A6FB1B85}">
      <dgm:prSet/>
      <dgm:spPr/>
      <dgm:t>
        <a:bodyPr/>
        <a:lstStyle/>
        <a:p>
          <a:endParaRPr lang="en-US" sz="2000"/>
        </a:p>
      </dgm:t>
    </dgm:pt>
    <dgm:pt modelId="{CB0D91AD-DF82-4E84-8B59-DB5C27825CF5}" type="sibTrans" cxnId="{76E6B7AF-57E9-4F32-9078-8126A6FB1B85}">
      <dgm:prSet/>
      <dgm:spPr/>
      <dgm:t>
        <a:bodyPr/>
        <a:lstStyle/>
        <a:p>
          <a:endParaRPr lang="en-US" sz="2000"/>
        </a:p>
      </dgm:t>
    </dgm:pt>
    <dgm:pt modelId="{D3E46216-06CE-4782-8E68-40D636662268}">
      <dgm:prSet phldrT="[Text]" custT="1"/>
      <dgm:spPr/>
      <dgm:t>
        <a:bodyPr/>
        <a:lstStyle/>
        <a:p>
          <a:r>
            <a:rPr kumimoji="0" lang="th-TH" sz="2400" b="0" i="0" u="none" strike="noStrike" cap="none" normalizeH="0" baseline="0" dirty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สภาวะเศรษฐกิจ, การเมือง  และอุตสาหกรรม  ที่มีผลกระทบต่อการประกอบธุรกิจของลูกค้า</a:t>
          </a:r>
          <a:endParaRPr lang="en-US" sz="2400" dirty="0"/>
        </a:p>
      </dgm:t>
    </dgm:pt>
    <dgm:pt modelId="{DB071A16-4EB3-4F15-8E14-D69968464457}" type="parTrans" cxnId="{52A863B1-4CFD-4867-B6C3-9FC2B2197C57}">
      <dgm:prSet/>
      <dgm:spPr/>
      <dgm:t>
        <a:bodyPr/>
        <a:lstStyle/>
        <a:p>
          <a:endParaRPr lang="en-US" sz="2000"/>
        </a:p>
      </dgm:t>
    </dgm:pt>
    <dgm:pt modelId="{6485D447-2977-40BD-B78E-09682DED04DA}" type="sibTrans" cxnId="{52A863B1-4CFD-4867-B6C3-9FC2B2197C57}">
      <dgm:prSet/>
      <dgm:spPr/>
      <dgm:t>
        <a:bodyPr/>
        <a:lstStyle/>
        <a:p>
          <a:endParaRPr lang="en-US" sz="2000"/>
        </a:p>
      </dgm:t>
    </dgm:pt>
    <dgm:pt modelId="{B53E41A0-689A-4E61-9E9A-160DC1BFCA9C}" type="pres">
      <dgm:prSet presAssocID="{9B2E9C11-5440-447F-9D69-B4CAB70A61D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FB0268-7089-489B-A998-B4CE433B1A3A}" type="pres">
      <dgm:prSet presAssocID="{1B81D663-6466-4EAA-96EC-C2DB28064846}" presName="parentLin" presStyleCnt="0"/>
      <dgm:spPr/>
    </dgm:pt>
    <dgm:pt modelId="{18072C38-1EDD-4052-BDA7-AE6E4F0BC7AB}" type="pres">
      <dgm:prSet presAssocID="{1B81D663-6466-4EAA-96EC-C2DB28064846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92C023DF-A9E8-4682-820E-BDE85A97F26A}" type="pres">
      <dgm:prSet presAssocID="{1B81D663-6466-4EAA-96EC-C2DB2806484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3419BC-5013-41F9-A824-847FB412FD8F}" type="pres">
      <dgm:prSet presAssocID="{1B81D663-6466-4EAA-96EC-C2DB28064846}" presName="negativeSpace" presStyleCnt="0"/>
      <dgm:spPr/>
    </dgm:pt>
    <dgm:pt modelId="{B18C0FCD-A5D9-426E-9A77-0F98ADF4D57A}" type="pres">
      <dgm:prSet presAssocID="{1B81D663-6466-4EAA-96EC-C2DB28064846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1E840C-0594-45D6-B871-FBBEFA5CF3E8}" type="pres">
      <dgm:prSet presAssocID="{F8FE5BF8-9938-4738-A469-076B5E1CC4F8}" presName="spaceBetweenRectangles" presStyleCnt="0"/>
      <dgm:spPr/>
    </dgm:pt>
    <dgm:pt modelId="{C749D0DE-F05B-440F-9271-1CC90BD0BBE3}" type="pres">
      <dgm:prSet presAssocID="{D0C80998-7A2D-4569-A9FB-7502910927E9}" presName="parentLin" presStyleCnt="0"/>
      <dgm:spPr/>
    </dgm:pt>
    <dgm:pt modelId="{9618081B-C9D0-4AEA-9191-C620D5D22615}" type="pres">
      <dgm:prSet presAssocID="{D0C80998-7A2D-4569-A9FB-7502910927E9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760C7C5B-B3B3-4A0E-AB32-F42B8FFAC7C3}" type="pres">
      <dgm:prSet presAssocID="{D0C80998-7A2D-4569-A9FB-7502910927E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18C67F-C301-4B2F-9E81-E7D2FAB3F5A7}" type="pres">
      <dgm:prSet presAssocID="{D0C80998-7A2D-4569-A9FB-7502910927E9}" presName="negativeSpace" presStyleCnt="0"/>
      <dgm:spPr/>
    </dgm:pt>
    <dgm:pt modelId="{967AFA0F-50B8-44F5-90C8-20FED98A2555}" type="pres">
      <dgm:prSet presAssocID="{D0C80998-7A2D-4569-A9FB-7502910927E9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DC40EE-6862-412D-AAC5-F1FF47BBC73E}" type="pres">
      <dgm:prSet presAssocID="{29FF49A0-3393-472D-AD20-D8130160CE80}" presName="spaceBetweenRectangles" presStyleCnt="0"/>
      <dgm:spPr/>
    </dgm:pt>
    <dgm:pt modelId="{A0D778A9-9F4B-4968-8C7D-082E51007FAE}" type="pres">
      <dgm:prSet presAssocID="{1F50CF7B-70B9-45E8-9F64-5A5BCF3F2736}" presName="parentLin" presStyleCnt="0"/>
      <dgm:spPr/>
    </dgm:pt>
    <dgm:pt modelId="{305BA2AB-4F77-4032-9913-C49AC3612E4A}" type="pres">
      <dgm:prSet presAssocID="{1F50CF7B-70B9-45E8-9F64-5A5BCF3F2736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7504B976-13D3-4C54-A0CF-07FDD5AE41EB}" type="pres">
      <dgm:prSet presAssocID="{1F50CF7B-70B9-45E8-9F64-5A5BCF3F273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1BCB9-0DB8-4758-BBDD-F74A3970B65E}" type="pres">
      <dgm:prSet presAssocID="{1F50CF7B-70B9-45E8-9F64-5A5BCF3F2736}" presName="negativeSpace" presStyleCnt="0"/>
      <dgm:spPr/>
    </dgm:pt>
    <dgm:pt modelId="{DFD7AC44-A01B-43E0-8E24-F2E706B94DAA}" type="pres">
      <dgm:prSet presAssocID="{1F50CF7B-70B9-45E8-9F64-5A5BCF3F2736}" presName="childText" presStyleLbl="conFgAcc1" presStyleIdx="2" presStyleCnt="5" custLinFactNeighborY="-5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E0FE05-E6CD-4011-BB19-EEDCF99112CB}" type="pres">
      <dgm:prSet presAssocID="{A5256C53-9721-4862-8FCB-D97797B94C34}" presName="spaceBetweenRectangles" presStyleCnt="0"/>
      <dgm:spPr/>
    </dgm:pt>
    <dgm:pt modelId="{B9E8D634-3EB3-41AA-9FF6-9AD877A4E941}" type="pres">
      <dgm:prSet presAssocID="{BA8FA8E7-21E2-468F-A037-C9E223D547DF}" presName="parentLin" presStyleCnt="0"/>
      <dgm:spPr/>
    </dgm:pt>
    <dgm:pt modelId="{0B1B3361-84ED-4C18-B2C0-F58E69A4232C}" type="pres">
      <dgm:prSet presAssocID="{BA8FA8E7-21E2-468F-A037-C9E223D547DF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0988C0D6-42B7-48D1-B5FC-A34B8D2F3015}" type="pres">
      <dgm:prSet presAssocID="{BA8FA8E7-21E2-468F-A037-C9E223D547D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64758-44AC-4B24-9A87-4362ACEAF0C5}" type="pres">
      <dgm:prSet presAssocID="{BA8FA8E7-21E2-468F-A037-C9E223D547DF}" presName="negativeSpace" presStyleCnt="0"/>
      <dgm:spPr/>
    </dgm:pt>
    <dgm:pt modelId="{1234859F-EC57-4255-80B1-7747FBB90489}" type="pres">
      <dgm:prSet presAssocID="{BA8FA8E7-21E2-468F-A037-C9E223D547DF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20271F-35A0-4900-8119-A73A95BB8800}" type="pres">
      <dgm:prSet presAssocID="{7E8E835A-349C-412A-A423-135EE9B471D9}" presName="spaceBetweenRectangles" presStyleCnt="0"/>
      <dgm:spPr/>
    </dgm:pt>
    <dgm:pt modelId="{95659313-56CE-4A57-9A74-0DB7E32C61B7}" type="pres">
      <dgm:prSet presAssocID="{906404BC-F565-41F8-AEDB-F5418D87A363}" presName="parentLin" presStyleCnt="0"/>
      <dgm:spPr/>
    </dgm:pt>
    <dgm:pt modelId="{6C9A1947-6878-4872-853B-38714B7B095E}" type="pres">
      <dgm:prSet presAssocID="{906404BC-F565-41F8-AEDB-F5418D87A363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51141B67-74F6-46B7-9CEE-D725FF493B53}" type="pres">
      <dgm:prSet presAssocID="{906404BC-F565-41F8-AEDB-F5418D87A36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EEB1F-77D4-44BE-8938-5E79EC630D96}" type="pres">
      <dgm:prSet presAssocID="{906404BC-F565-41F8-AEDB-F5418D87A363}" presName="negativeSpace" presStyleCnt="0"/>
      <dgm:spPr/>
    </dgm:pt>
    <dgm:pt modelId="{28D1D7BA-A901-438B-BE3C-547BF32F0944}" type="pres">
      <dgm:prSet presAssocID="{906404BC-F565-41F8-AEDB-F5418D87A363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B64512-1215-492F-9540-B2BEF2A78D15}" srcId="{9B2E9C11-5440-447F-9D69-B4CAB70A61D6}" destId="{1F50CF7B-70B9-45E8-9F64-5A5BCF3F2736}" srcOrd="2" destOrd="0" parTransId="{A2A4F25F-857C-4789-9D48-A510528CDCB7}" sibTransId="{A5256C53-9721-4862-8FCB-D97797B94C34}"/>
    <dgm:cxn modelId="{D3B5DA6F-4CF6-462A-BE51-706BDDC1F981}" type="presOf" srcId="{D3E46216-06CE-4782-8E68-40D636662268}" destId="{28D1D7BA-A901-438B-BE3C-547BF32F0944}" srcOrd="0" destOrd="0" presId="urn:microsoft.com/office/officeart/2005/8/layout/list1"/>
    <dgm:cxn modelId="{4C905D82-C640-4D56-97BF-763ADDE49663}" type="presOf" srcId="{9B2E9C11-5440-447F-9D69-B4CAB70A61D6}" destId="{B53E41A0-689A-4E61-9E9A-160DC1BFCA9C}" srcOrd="0" destOrd="0" presId="urn:microsoft.com/office/officeart/2005/8/layout/list1"/>
    <dgm:cxn modelId="{2B844FE8-1947-4187-958A-E373FB8DB2B5}" srcId="{9B2E9C11-5440-447F-9D69-B4CAB70A61D6}" destId="{D0C80998-7A2D-4569-A9FB-7502910927E9}" srcOrd="1" destOrd="0" parTransId="{DA796E86-C1CD-48F6-8856-8218AB9F034C}" sibTransId="{29FF49A0-3393-472D-AD20-D8130160CE80}"/>
    <dgm:cxn modelId="{52A863B1-4CFD-4867-B6C3-9FC2B2197C57}" srcId="{906404BC-F565-41F8-AEDB-F5418D87A363}" destId="{D3E46216-06CE-4782-8E68-40D636662268}" srcOrd="0" destOrd="0" parTransId="{DB071A16-4EB3-4F15-8E14-D69968464457}" sibTransId="{6485D447-2977-40BD-B78E-09682DED04DA}"/>
    <dgm:cxn modelId="{455F0C44-FDFB-461D-9DAF-435A127C5647}" type="presOf" srcId="{1BD0495C-2E42-4E7F-B9F3-437C12C5319B}" destId="{1234859F-EC57-4255-80B1-7747FBB90489}" srcOrd="0" destOrd="0" presId="urn:microsoft.com/office/officeart/2005/8/layout/list1"/>
    <dgm:cxn modelId="{44C28773-E9F7-4FC5-8490-5C6A29792817}" type="presOf" srcId="{1F50CF7B-70B9-45E8-9F64-5A5BCF3F2736}" destId="{7504B976-13D3-4C54-A0CF-07FDD5AE41EB}" srcOrd="1" destOrd="0" presId="urn:microsoft.com/office/officeart/2005/8/layout/list1"/>
    <dgm:cxn modelId="{887306E9-61E7-4EDF-9F91-14D1D4B348F7}" type="presOf" srcId="{D0C80998-7A2D-4569-A9FB-7502910927E9}" destId="{9618081B-C9D0-4AEA-9191-C620D5D22615}" srcOrd="0" destOrd="0" presId="urn:microsoft.com/office/officeart/2005/8/layout/list1"/>
    <dgm:cxn modelId="{76E6B7AF-57E9-4F32-9078-8126A6FB1B85}" srcId="{BA8FA8E7-21E2-468F-A037-C9E223D547DF}" destId="{1BD0495C-2E42-4E7F-B9F3-437C12C5319B}" srcOrd="0" destOrd="0" parTransId="{B57DAC59-CD1B-4556-944B-3C47176FEF4B}" sibTransId="{CB0D91AD-DF82-4E84-8B59-DB5C27825CF5}"/>
    <dgm:cxn modelId="{AFF6C0D9-D8D3-4D42-9B80-3BA749468349}" type="presOf" srcId="{C0C26972-6396-4899-9154-63CC5A85D337}" destId="{DFD7AC44-A01B-43E0-8E24-F2E706B94DAA}" srcOrd="0" destOrd="0" presId="urn:microsoft.com/office/officeart/2005/8/layout/list1"/>
    <dgm:cxn modelId="{767C1AAC-9FEC-4B47-97A0-2DE500BAB5BF}" srcId="{1B81D663-6466-4EAA-96EC-C2DB28064846}" destId="{7C8D5B6D-118F-4344-ADFC-38871835B8B4}" srcOrd="0" destOrd="0" parTransId="{673CBDAC-6472-44F8-9FB8-F7D26D6E1BED}" sibTransId="{E4ACC14B-051B-45E5-AC8D-0ACBEB78959D}"/>
    <dgm:cxn modelId="{43A4DDEC-0AF8-4363-9AE6-F4AF55052594}" type="presOf" srcId="{906404BC-F565-41F8-AEDB-F5418D87A363}" destId="{51141B67-74F6-46B7-9CEE-D725FF493B53}" srcOrd="1" destOrd="0" presId="urn:microsoft.com/office/officeart/2005/8/layout/list1"/>
    <dgm:cxn modelId="{34375B76-A2AA-45B4-AC95-32DA40C4CBE2}" type="presOf" srcId="{7C8D5B6D-118F-4344-ADFC-38871835B8B4}" destId="{B18C0FCD-A5D9-426E-9A77-0F98ADF4D57A}" srcOrd="0" destOrd="0" presId="urn:microsoft.com/office/officeart/2005/8/layout/list1"/>
    <dgm:cxn modelId="{9E9977BF-6235-4B1E-B089-22F7E3048BFF}" srcId="{1F50CF7B-70B9-45E8-9F64-5A5BCF3F2736}" destId="{C0C26972-6396-4899-9154-63CC5A85D337}" srcOrd="0" destOrd="0" parTransId="{D233E28E-1B74-4E4E-BA5A-6EC40D2A1D96}" sibTransId="{0D401A82-5A0B-4C99-B8FE-8FE977EDA6CB}"/>
    <dgm:cxn modelId="{C3EE7BD9-0D5C-4A09-990D-DF82B509C61A}" srcId="{D0C80998-7A2D-4569-A9FB-7502910927E9}" destId="{B1956F28-09D7-4D8B-A00A-F3702F6C4C1B}" srcOrd="0" destOrd="0" parTransId="{9AAD7518-EBFC-4859-8BA5-FF07293FCAD6}" sibTransId="{80235F0C-835C-4DFE-BFEB-AC78C24CAAD9}"/>
    <dgm:cxn modelId="{1446B56C-7D93-41F2-A228-335BA653DDFD}" srcId="{9B2E9C11-5440-447F-9D69-B4CAB70A61D6}" destId="{1B81D663-6466-4EAA-96EC-C2DB28064846}" srcOrd="0" destOrd="0" parTransId="{49B19E1A-897C-496B-BAFC-9EC51BDDE0A7}" sibTransId="{F8FE5BF8-9938-4738-A469-076B5E1CC4F8}"/>
    <dgm:cxn modelId="{62C59DDA-E9B6-41B4-8EC4-8879C71D260D}" srcId="{9B2E9C11-5440-447F-9D69-B4CAB70A61D6}" destId="{BA8FA8E7-21E2-468F-A037-C9E223D547DF}" srcOrd="3" destOrd="0" parTransId="{DB949A60-3EA0-4C03-B5E9-693E4B2E2A36}" sibTransId="{7E8E835A-349C-412A-A423-135EE9B471D9}"/>
    <dgm:cxn modelId="{C53913AF-9711-40B8-9F41-000E4F586774}" type="presOf" srcId="{1B81D663-6466-4EAA-96EC-C2DB28064846}" destId="{92C023DF-A9E8-4682-820E-BDE85A97F26A}" srcOrd="1" destOrd="0" presId="urn:microsoft.com/office/officeart/2005/8/layout/list1"/>
    <dgm:cxn modelId="{9FA1066C-4A3E-4FCB-A96B-30E06BD6B03C}" type="presOf" srcId="{D0C80998-7A2D-4569-A9FB-7502910927E9}" destId="{760C7C5B-B3B3-4A0E-AB32-F42B8FFAC7C3}" srcOrd="1" destOrd="0" presId="urn:microsoft.com/office/officeart/2005/8/layout/list1"/>
    <dgm:cxn modelId="{42B0ED78-4088-4734-BC89-2D3F91DFA398}" type="presOf" srcId="{906404BC-F565-41F8-AEDB-F5418D87A363}" destId="{6C9A1947-6878-4872-853B-38714B7B095E}" srcOrd="0" destOrd="0" presId="urn:microsoft.com/office/officeart/2005/8/layout/list1"/>
    <dgm:cxn modelId="{AA2876A3-1780-4013-860E-A80A83EB2959}" type="presOf" srcId="{B1956F28-09D7-4D8B-A00A-F3702F6C4C1B}" destId="{967AFA0F-50B8-44F5-90C8-20FED98A2555}" srcOrd="0" destOrd="0" presId="urn:microsoft.com/office/officeart/2005/8/layout/list1"/>
    <dgm:cxn modelId="{A053908D-549F-45B9-A056-B1516218D12E}" type="presOf" srcId="{1F50CF7B-70B9-45E8-9F64-5A5BCF3F2736}" destId="{305BA2AB-4F77-4032-9913-C49AC3612E4A}" srcOrd="0" destOrd="0" presId="urn:microsoft.com/office/officeart/2005/8/layout/list1"/>
    <dgm:cxn modelId="{39338034-123E-482B-BD95-4B9DFEF3F424}" type="presOf" srcId="{1B81D663-6466-4EAA-96EC-C2DB28064846}" destId="{18072C38-1EDD-4052-BDA7-AE6E4F0BC7AB}" srcOrd="0" destOrd="0" presId="urn:microsoft.com/office/officeart/2005/8/layout/list1"/>
    <dgm:cxn modelId="{9EA8F756-22F8-45C3-805C-A9DD89A20842}" type="presOf" srcId="{BA8FA8E7-21E2-468F-A037-C9E223D547DF}" destId="{0988C0D6-42B7-48D1-B5FC-A34B8D2F3015}" srcOrd="1" destOrd="0" presId="urn:microsoft.com/office/officeart/2005/8/layout/list1"/>
    <dgm:cxn modelId="{4F78AC0B-8C7F-4117-B0FD-7928396D430C}" type="presOf" srcId="{BA8FA8E7-21E2-468F-A037-C9E223D547DF}" destId="{0B1B3361-84ED-4C18-B2C0-F58E69A4232C}" srcOrd="0" destOrd="0" presId="urn:microsoft.com/office/officeart/2005/8/layout/list1"/>
    <dgm:cxn modelId="{EDDCED58-E253-4260-BC8E-C80353DEAED3}" srcId="{9B2E9C11-5440-447F-9D69-B4CAB70A61D6}" destId="{906404BC-F565-41F8-AEDB-F5418D87A363}" srcOrd="4" destOrd="0" parTransId="{0E26600B-8396-43FA-8523-2497926A2DDA}" sibTransId="{D3968CC9-8471-43B6-8C0C-A0481DEB544C}"/>
    <dgm:cxn modelId="{49EDF1A0-1769-468A-95CB-D9B11278CEAA}" type="presParOf" srcId="{B53E41A0-689A-4E61-9E9A-160DC1BFCA9C}" destId="{B9FB0268-7089-489B-A998-B4CE433B1A3A}" srcOrd="0" destOrd="0" presId="urn:microsoft.com/office/officeart/2005/8/layout/list1"/>
    <dgm:cxn modelId="{45A8959C-8265-460B-95A3-3F1677F6880C}" type="presParOf" srcId="{B9FB0268-7089-489B-A998-B4CE433B1A3A}" destId="{18072C38-1EDD-4052-BDA7-AE6E4F0BC7AB}" srcOrd="0" destOrd="0" presId="urn:microsoft.com/office/officeart/2005/8/layout/list1"/>
    <dgm:cxn modelId="{58AF1329-9A90-4785-8A0F-05533AE07B02}" type="presParOf" srcId="{B9FB0268-7089-489B-A998-B4CE433B1A3A}" destId="{92C023DF-A9E8-4682-820E-BDE85A97F26A}" srcOrd="1" destOrd="0" presId="urn:microsoft.com/office/officeart/2005/8/layout/list1"/>
    <dgm:cxn modelId="{A31CC7D6-B768-4FFB-AC7A-C80056F4ECDC}" type="presParOf" srcId="{B53E41A0-689A-4E61-9E9A-160DC1BFCA9C}" destId="{863419BC-5013-41F9-A824-847FB412FD8F}" srcOrd="1" destOrd="0" presId="urn:microsoft.com/office/officeart/2005/8/layout/list1"/>
    <dgm:cxn modelId="{60B6BABE-A495-4B2C-9207-4798AD8FBFFB}" type="presParOf" srcId="{B53E41A0-689A-4E61-9E9A-160DC1BFCA9C}" destId="{B18C0FCD-A5D9-426E-9A77-0F98ADF4D57A}" srcOrd="2" destOrd="0" presId="urn:microsoft.com/office/officeart/2005/8/layout/list1"/>
    <dgm:cxn modelId="{17981358-0F21-42E1-BD7F-39092E8ADE8C}" type="presParOf" srcId="{B53E41A0-689A-4E61-9E9A-160DC1BFCA9C}" destId="{7A1E840C-0594-45D6-B871-FBBEFA5CF3E8}" srcOrd="3" destOrd="0" presId="urn:microsoft.com/office/officeart/2005/8/layout/list1"/>
    <dgm:cxn modelId="{CF9EE4D3-F005-46B3-B855-17AA32FEF109}" type="presParOf" srcId="{B53E41A0-689A-4E61-9E9A-160DC1BFCA9C}" destId="{C749D0DE-F05B-440F-9271-1CC90BD0BBE3}" srcOrd="4" destOrd="0" presId="urn:microsoft.com/office/officeart/2005/8/layout/list1"/>
    <dgm:cxn modelId="{55FC89AE-1061-4863-9B0A-6201869F7390}" type="presParOf" srcId="{C749D0DE-F05B-440F-9271-1CC90BD0BBE3}" destId="{9618081B-C9D0-4AEA-9191-C620D5D22615}" srcOrd="0" destOrd="0" presId="urn:microsoft.com/office/officeart/2005/8/layout/list1"/>
    <dgm:cxn modelId="{9FFFB805-9D32-463C-A7C5-B3E4C5593914}" type="presParOf" srcId="{C749D0DE-F05B-440F-9271-1CC90BD0BBE3}" destId="{760C7C5B-B3B3-4A0E-AB32-F42B8FFAC7C3}" srcOrd="1" destOrd="0" presId="urn:microsoft.com/office/officeart/2005/8/layout/list1"/>
    <dgm:cxn modelId="{818793AC-108D-4DEB-B637-6311F8D7AF33}" type="presParOf" srcId="{B53E41A0-689A-4E61-9E9A-160DC1BFCA9C}" destId="{7518C67F-C301-4B2F-9E81-E7D2FAB3F5A7}" srcOrd="5" destOrd="0" presId="urn:microsoft.com/office/officeart/2005/8/layout/list1"/>
    <dgm:cxn modelId="{F6475C33-720A-43E1-A4BA-9357A03D49B8}" type="presParOf" srcId="{B53E41A0-689A-4E61-9E9A-160DC1BFCA9C}" destId="{967AFA0F-50B8-44F5-90C8-20FED98A2555}" srcOrd="6" destOrd="0" presId="urn:microsoft.com/office/officeart/2005/8/layout/list1"/>
    <dgm:cxn modelId="{95AF8586-6C80-4B7F-BC67-60CA03CA00D8}" type="presParOf" srcId="{B53E41A0-689A-4E61-9E9A-160DC1BFCA9C}" destId="{E6DC40EE-6862-412D-AAC5-F1FF47BBC73E}" srcOrd="7" destOrd="0" presId="urn:microsoft.com/office/officeart/2005/8/layout/list1"/>
    <dgm:cxn modelId="{37F04725-885F-4926-82D5-2AADA2C586C4}" type="presParOf" srcId="{B53E41A0-689A-4E61-9E9A-160DC1BFCA9C}" destId="{A0D778A9-9F4B-4968-8C7D-082E51007FAE}" srcOrd="8" destOrd="0" presId="urn:microsoft.com/office/officeart/2005/8/layout/list1"/>
    <dgm:cxn modelId="{D4BFC0A9-7907-4789-8CD2-F8BD67EBCE4C}" type="presParOf" srcId="{A0D778A9-9F4B-4968-8C7D-082E51007FAE}" destId="{305BA2AB-4F77-4032-9913-C49AC3612E4A}" srcOrd="0" destOrd="0" presId="urn:microsoft.com/office/officeart/2005/8/layout/list1"/>
    <dgm:cxn modelId="{B81827FD-E0A8-4E5B-A5A0-22296EC355C0}" type="presParOf" srcId="{A0D778A9-9F4B-4968-8C7D-082E51007FAE}" destId="{7504B976-13D3-4C54-A0CF-07FDD5AE41EB}" srcOrd="1" destOrd="0" presId="urn:microsoft.com/office/officeart/2005/8/layout/list1"/>
    <dgm:cxn modelId="{0D829C0F-C250-426B-8C2D-1D022495A798}" type="presParOf" srcId="{B53E41A0-689A-4E61-9E9A-160DC1BFCA9C}" destId="{A361BCB9-0DB8-4758-BBDD-F74A3970B65E}" srcOrd="9" destOrd="0" presId="urn:microsoft.com/office/officeart/2005/8/layout/list1"/>
    <dgm:cxn modelId="{89727A0A-DC03-41E5-AFB0-CF759790AA40}" type="presParOf" srcId="{B53E41A0-689A-4E61-9E9A-160DC1BFCA9C}" destId="{DFD7AC44-A01B-43E0-8E24-F2E706B94DAA}" srcOrd="10" destOrd="0" presId="urn:microsoft.com/office/officeart/2005/8/layout/list1"/>
    <dgm:cxn modelId="{D1AEAC0F-24D4-4281-A0CD-5569E809B38D}" type="presParOf" srcId="{B53E41A0-689A-4E61-9E9A-160DC1BFCA9C}" destId="{93E0FE05-E6CD-4011-BB19-EEDCF99112CB}" srcOrd="11" destOrd="0" presId="urn:microsoft.com/office/officeart/2005/8/layout/list1"/>
    <dgm:cxn modelId="{1E9F4457-0637-43E1-A98E-A03C0B0D203B}" type="presParOf" srcId="{B53E41A0-689A-4E61-9E9A-160DC1BFCA9C}" destId="{B9E8D634-3EB3-41AA-9FF6-9AD877A4E941}" srcOrd="12" destOrd="0" presId="urn:microsoft.com/office/officeart/2005/8/layout/list1"/>
    <dgm:cxn modelId="{478D1A90-0A1D-4D60-953B-CCB929215483}" type="presParOf" srcId="{B9E8D634-3EB3-41AA-9FF6-9AD877A4E941}" destId="{0B1B3361-84ED-4C18-B2C0-F58E69A4232C}" srcOrd="0" destOrd="0" presId="urn:microsoft.com/office/officeart/2005/8/layout/list1"/>
    <dgm:cxn modelId="{B899FB2C-DFD9-4467-AEF2-010E1318D06B}" type="presParOf" srcId="{B9E8D634-3EB3-41AA-9FF6-9AD877A4E941}" destId="{0988C0D6-42B7-48D1-B5FC-A34B8D2F3015}" srcOrd="1" destOrd="0" presId="urn:microsoft.com/office/officeart/2005/8/layout/list1"/>
    <dgm:cxn modelId="{97450F21-6AFD-42A0-A080-5B136940CC72}" type="presParOf" srcId="{B53E41A0-689A-4E61-9E9A-160DC1BFCA9C}" destId="{6DD64758-44AC-4B24-9A87-4362ACEAF0C5}" srcOrd="13" destOrd="0" presId="urn:microsoft.com/office/officeart/2005/8/layout/list1"/>
    <dgm:cxn modelId="{2B70BA6F-79E9-4407-A92B-ED663636F343}" type="presParOf" srcId="{B53E41A0-689A-4E61-9E9A-160DC1BFCA9C}" destId="{1234859F-EC57-4255-80B1-7747FBB90489}" srcOrd="14" destOrd="0" presId="urn:microsoft.com/office/officeart/2005/8/layout/list1"/>
    <dgm:cxn modelId="{B89340B9-6E29-4A45-8D06-D086310B974C}" type="presParOf" srcId="{B53E41A0-689A-4E61-9E9A-160DC1BFCA9C}" destId="{C920271F-35A0-4900-8119-A73A95BB8800}" srcOrd="15" destOrd="0" presId="urn:microsoft.com/office/officeart/2005/8/layout/list1"/>
    <dgm:cxn modelId="{5D4C76E3-0B8B-4CAB-BFE2-19012BAC3BE6}" type="presParOf" srcId="{B53E41A0-689A-4E61-9E9A-160DC1BFCA9C}" destId="{95659313-56CE-4A57-9A74-0DB7E32C61B7}" srcOrd="16" destOrd="0" presId="urn:microsoft.com/office/officeart/2005/8/layout/list1"/>
    <dgm:cxn modelId="{35D2B019-B1EF-42F1-B6D6-471948CB5118}" type="presParOf" srcId="{95659313-56CE-4A57-9A74-0DB7E32C61B7}" destId="{6C9A1947-6878-4872-853B-38714B7B095E}" srcOrd="0" destOrd="0" presId="urn:microsoft.com/office/officeart/2005/8/layout/list1"/>
    <dgm:cxn modelId="{F3C42E24-98E7-4FE7-A8C4-80DEC4C39C8B}" type="presParOf" srcId="{95659313-56CE-4A57-9A74-0DB7E32C61B7}" destId="{51141B67-74F6-46B7-9CEE-D725FF493B53}" srcOrd="1" destOrd="0" presId="urn:microsoft.com/office/officeart/2005/8/layout/list1"/>
    <dgm:cxn modelId="{B8CB0E7F-2861-4F1A-B0EE-5A5C6811AD66}" type="presParOf" srcId="{B53E41A0-689A-4E61-9E9A-160DC1BFCA9C}" destId="{D56EEB1F-77D4-44BE-8938-5E79EC630D96}" srcOrd="17" destOrd="0" presId="urn:microsoft.com/office/officeart/2005/8/layout/list1"/>
    <dgm:cxn modelId="{78C186BF-F9A2-4DB3-92DC-8CBEDE11AC57}" type="presParOf" srcId="{B53E41A0-689A-4E61-9E9A-160DC1BFCA9C}" destId="{28D1D7BA-A901-438B-BE3C-547BF32F094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EACA63-56B0-4615-9D6D-35B276735048}">
      <dsp:nvSpPr>
        <dsp:cNvPr id="0" name=""/>
        <dsp:cNvSpPr/>
      </dsp:nvSpPr>
      <dsp:spPr>
        <a:xfrm>
          <a:off x="0" y="536291"/>
          <a:ext cx="7786742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E78B4A-F164-4699-8336-6B03F8522AD8}">
      <dsp:nvSpPr>
        <dsp:cNvPr id="0" name=""/>
        <dsp:cNvSpPr/>
      </dsp:nvSpPr>
      <dsp:spPr>
        <a:xfrm>
          <a:off x="389337" y="297273"/>
          <a:ext cx="4230848" cy="120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024" tIns="0" rIns="206024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kern="1200" dirty="0" smtClean="0"/>
            <a:t>สถาบันการเงินในระบบ </a:t>
          </a:r>
          <a:endParaRPr lang="en-US" sz="4000" kern="1200" dirty="0"/>
        </a:p>
      </dsp:txBody>
      <dsp:txXfrm>
        <a:off x="389337" y="297273"/>
        <a:ext cx="4230848" cy="1206080"/>
      </dsp:txXfrm>
    </dsp:sp>
    <dsp:sp modelId="{2E3681DF-B76F-4349-A227-885E6B52B5EC}">
      <dsp:nvSpPr>
        <dsp:cNvPr id="0" name=""/>
        <dsp:cNvSpPr/>
      </dsp:nvSpPr>
      <dsp:spPr>
        <a:xfrm>
          <a:off x="0" y="3076907"/>
          <a:ext cx="7786742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51F209-8948-48B2-9BBE-53D14AC7B031}">
      <dsp:nvSpPr>
        <dsp:cNvPr id="0" name=""/>
        <dsp:cNvSpPr/>
      </dsp:nvSpPr>
      <dsp:spPr>
        <a:xfrm>
          <a:off x="428629" y="2643208"/>
          <a:ext cx="4230848" cy="12060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024" tIns="0" rIns="206024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kern="1200" dirty="0" smtClean="0"/>
            <a:t>สถาบันการเงินนอกระบบ</a:t>
          </a:r>
          <a:endParaRPr lang="en-US" sz="4000" kern="1200" dirty="0"/>
        </a:p>
      </dsp:txBody>
      <dsp:txXfrm>
        <a:off x="428629" y="2643208"/>
        <a:ext cx="4230848" cy="12060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2CBBFD-9312-4A74-A63B-1117CE251052}">
      <dsp:nvSpPr>
        <dsp:cNvPr id="0" name=""/>
        <dsp:cNvSpPr/>
      </dsp:nvSpPr>
      <dsp:spPr>
        <a:xfrm rot="2561518">
          <a:off x="2117923" y="3703331"/>
          <a:ext cx="802876" cy="63984"/>
        </a:xfrm>
        <a:custGeom>
          <a:avLst/>
          <a:gdLst/>
          <a:ahLst/>
          <a:cxnLst/>
          <a:rect l="0" t="0" r="0" b="0"/>
          <a:pathLst>
            <a:path>
              <a:moveTo>
                <a:pt x="0" y="31992"/>
              </a:moveTo>
              <a:lnTo>
                <a:pt x="802876" y="3199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A6ECE-F10F-4E54-9200-7C2527F88AE1}">
      <dsp:nvSpPr>
        <dsp:cNvPr id="0" name=""/>
        <dsp:cNvSpPr/>
      </dsp:nvSpPr>
      <dsp:spPr>
        <a:xfrm>
          <a:off x="2224301" y="2611213"/>
          <a:ext cx="892225" cy="63984"/>
        </a:xfrm>
        <a:custGeom>
          <a:avLst/>
          <a:gdLst/>
          <a:ahLst/>
          <a:cxnLst/>
          <a:rect l="0" t="0" r="0" b="0"/>
          <a:pathLst>
            <a:path>
              <a:moveTo>
                <a:pt x="0" y="31992"/>
              </a:moveTo>
              <a:lnTo>
                <a:pt x="892225" y="3199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B550C-03E2-4B92-91D1-1D3BB131AC74}">
      <dsp:nvSpPr>
        <dsp:cNvPr id="0" name=""/>
        <dsp:cNvSpPr/>
      </dsp:nvSpPr>
      <dsp:spPr>
        <a:xfrm rot="19038482">
          <a:off x="2117923" y="1519095"/>
          <a:ext cx="802876" cy="63984"/>
        </a:xfrm>
        <a:custGeom>
          <a:avLst/>
          <a:gdLst/>
          <a:ahLst/>
          <a:cxnLst/>
          <a:rect l="0" t="0" r="0" b="0"/>
          <a:pathLst>
            <a:path>
              <a:moveTo>
                <a:pt x="0" y="31992"/>
              </a:moveTo>
              <a:lnTo>
                <a:pt x="802876" y="3199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CE221-6C58-40C3-B49F-596535AEA98A}">
      <dsp:nvSpPr>
        <dsp:cNvPr id="0" name=""/>
        <dsp:cNvSpPr/>
      </dsp:nvSpPr>
      <dsp:spPr>
        <a:xfrm>
          <a:off x="71475" y="1285872"/>
          <a:ext cx="2539397" cy="253939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8324307-71A8-4488-91B3-58E9EE9EEA9D}">
      <dsp:nvSpPr>
        <dsp:cNvPr id="0" name=""/>
        <dsp:cNvSpPr/>
      </dsp:nvSpPr>
      <dsp:spPr>
        <a:xfrm>
          <a:off x="2612548" y="514"/>
          <a:ext cx="1523638" cy="1523638"/>
        </a:xfrm>
        <a:prstGeom prst="ellipse">
          <a:avLst/>
        </a:prstGeom>
        <a:gradFill rotWithShape="0">
          <a:gsLst>
            <a:gs pos="0">
              <a:schemeClr val="accent3">
                <a:hueOff val="3874869"/>
                <a:satOff val="-12382"/>
                <a:lumOff val="-3137"/>
                <a:alphaOff val="0"/>
                <a:tint val="62000"/>
                <a:satMod val="180000"/>
              </a:schemeClr>
            </a:gs>
            <a:gs pos="65000">
              <a:schemeClr val="accent3">
                <a:hueOff val="3874869"/>
                <a:satOff val="-12382"/>
                <a:lumOff val="-3137"/>
                <a:alphaOff val="0"/>
                <a:tint val="32000"/>
                <a:satMod val="250000"/>
              </a:schemeClr>
            </a:gs>
            <a:gs pos="100000">
              <a:schemeClr val="accent3">
                <a:hueOff val="3874869"/>
                <a:satOff val="-12382"/>
                <a:lumOff val="-3137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300" b="1" kern="1200" dirty="0" smtClean="0">
              <a:latin typeface="AngsanaUPC" pitchFamily="18" charset="-34"/>
              <a:cs typeface="AngsanaUPC" pitchFamily="18" charset="-34"/>
            </a:rPr>
            <a:t>ประเภทธนาคาร</a:t>
          </a:r>
          <a:endParaRPr lang="en-US" sz="2300" kern="1200" dirty="0"/>
        </a:p>
      </dsp:txBody>
      <dsp:txXfrm>
        <a:off x="2612548" y="514"/>
        <a:ext cx="1523638" cy="1523638"/>
      </dsp:txXfrm>
    </dsp:sp>
    <dsp:sp modelId="{9B3F801B-D183-4715-939E-B1997EC75AA5}">
      <dsp:nvSpPr>
        <dsp:cNvPr id="0" name=""/>
        <dsp:cNvSpPr/>
      </dsp:nvSpPr>
      <dsp:spPr>
        <a:xfrm>
          <a:off x="3116526" y="1881386"/>
          <a:ext cx="1523638" cy="1523638"/>
        </a:xfrm>
        <a:prstGeom prst="ellipse">
          <a:avLst/>
        </a:prstGeom>
        <a:gradFill rotWithShape="0">
          <a:gsLst>
            <a:gs pos="0">
              <a:schemeClr val="accent3">
                <a:hueOff val="7749738"/>
                <a:satOff val="-24763"/>
                <a:lumOff val="-6275"/>
                <a:alphaOff val="0"/>
                <a:tint val="62000"/>
                <a:satMod val="180000"/>
              </a:schemeClr>
            </a:gs>
            <a:gs pos="65000">
              <a:schemeClr val="accent3">
                <a:hueOff val="7749738"/>
                <a:satOff val="-24763"/>
                <a:lumOff val="-6275"/>
                <a:alphaOff val="0"/>
                <a:tint val="32000"/>
                <a:satMod val="250000"/>
              </a:schemeClr>
            </a:gs>
            <a:gs pos="100000">
              <a:schemeClr val="accent3">
                <a:hueOff val="7749738"/>
                <a:satOff val="-24763"/>
                <a:lumOff val="-6275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300" b="1" kern="1200" dirty="0" smtClean="0">
              <a:latin typeface="AngsanaUPC" pitchFamily="18" charset="-34"/>
              <a:cs typeface="AngsanaUPC" pitchFamily="18" charset="-34"/>
            </a:rPr>
            <a:t>ประเภทไม่ใช่ธนาคาร</a:t>
          </a:r>
          <a:endParaRPr lang="en-US" sz="2300" kern="1200" dirty="0"/>
        </a:p>
      </dsp:txBody>
      <dsp:txXfrm>
        <a:off x="3116526" y="1881386"/>
        <a:ext cx="1523638" cy="1523638"/>
      </dsp:txXfrm>
    </dsp:sp>
    <dsp:sp modelId="{0581842D-739B-4642-9EDA-E2A52CD88FDC}">
      <dsp:nvSpPr>
        <dsp:cNvPr id="0" name=""/>
        <dsp:cNvSpPr/>
      </dsp:nvSpPr>
      <dsp:spPr>
        <a:xfrm>
          <a:off x="2612548" y="3762259"/>
          <a:ext cx="1523638" cy="1523638"/>
        </a:xfrm>
        <a:prstGeom prst="ellipse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tint val="62000"/>
                <a:satMod val="180000"/>
              </a:schemeClr>
            </a:gs>
            <a:gs pos="65000">
              <a:schemeClr val="accent3">
                <a:hueOff val="11624607"/>
                <a:satOff val="-37145"/>
                <a:lumOff val="-9412"/>
                <a:alphaOff val="0"/>
                <a:tint val="32000"/>
                <a:satMod val="250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300" b="1" kern="1200" dirty="0" smtClean="0">
              <a:latin typeface="AngsanaUPC" pitchFamily="18" charset="-34"/>
              <a:cs typeface="AngsanaUPC" pitchFamily="18" charset="-34"/>
            </a:rPr>
            <a:t>เฉพาะอย่าง</a:t>
          </a:r>
          <a:endParaRPr lang="en-US" sz="2300" kern="1200" dirty="0"/>
        </a:p>
      </dsp:txBody>
      <dsp:txXfrm>
        <a:off x="2612548" y="3762259"/>
        <a:ext cx="1523638" cy="152363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A47D3C-AC0B-416F-8FDB-D808014892FE}">
      <dsp:nvSpPr>
        <dsp:cNvPr id="0" name=""/>
        <dsp:cNvSpPr/>
      </dsp:nvSpPr>
      <dsp:spPr>
        <a:xfrm rot="10800000">
          <a:off x="1157785" y="1"/>
          <a:ext cx="7914840" cy="60103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042" tIns="106680" rIns="199136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>
              <a:latin typeface="AngsanaUPC" pitchFamily="18" charset="-34"/>
              <a:cs typeface="AngsanaUPC" pitchFamily="18" charset="-34"/>
            </a:rPr>
            <a:t>1. ผลิตธนบัตรและออกธนบัตร                             </a:t>
          </a:r>
          <a:endParaRPr lang="en-US" sz="2800" kern="1200" dirty="0"/>
        </a:p>
      </dsp:txBody>
      <dsp:txXfrm rot="10800000">
        <a:off x="1157785" y="1"/>
        <a:ext cx="7914840" cy="601039"/>
      </dsp:txXfrm>
    </dsp:sp>
    <dsp:sp modelId="{E66C6E27-149C-4056-9004-CCAF464F5FB9}">
      <dsp:nvSpPr>
        <dsp:cNvPr id="0" name=""/>
        <dsp:cNvSpPr/>
      </dsp:nvSpPr>
      <dsp:spPr>
        <a:xfrm>
          <a:off x="1219145" y="1324"/>
          <a:ext cx="601039" cy="60103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7973D4-6484-4FDE-8D34-EE7E52291F2B}">
      <dsp:nvSpPr>
        <dsp:cNvPr id="0" name=""/>
        <dsp:cNvSpPr/>
      </dsp:nvSpPr>
      <dsp:spPr>
        <a:xfrm rot="10800000">
          <a:off x="1157785" y="780455"/>
          <a:ext cx="7914840" cy="60103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042" tIns="106680" rIns="199136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>
              <a:latin typeface="AngsanaUPC" pitchFamily="18" charset="-34"/>
              <a:cs typeface="AngsanaUPC" pitchFamily="18" charset="-34"/>
            </a:rPr>
            <a:t>2. เป็นนายธนาคารของรัฐบาล (ตัวแทนทางการเงินของรัฐ)</a:t>
          </a:r>
        </a:p>
      </dsp:txBody>
      <dsp:txXfrm rot="10800000">
        <a:off x="1157785" y="780455"/>
        <a:ext cx="7914840" cy="601039"/>
      </dsp:txXfrm>
    </dsp:sp>
    <dsp:sp modelId="{90E44A24-628B-4B7C-913F-674E103806FF}">
      <dsp:nvSpPr>
        <dsp:cNvPr id="0" name=""/>
        <dsp:cNvSpPr/>
      </dsp:nvSpPr>
      <dsp:spPr>
        <a:xfrm>
          <a:off x="1219145" y="781778"/>
          <a:ext cx="601039" cy="60103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1D1B3-7246-4FAB-B206-46CDD33A3782}">
      <dsp:nvSpPr>
        <dsp:cNvPr id="0" name=""/>
        <dsp:cNvSpPr/>
      </dsp:nvSpPr>
      <dsp:spPr>
        <a:xfrm rot="10800000">
          <a:off x="1157785" y="1560910"/>
          <a:ext cx="7914840" cy="60103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042" tIns="106680" rIns="199136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>
              <a:latin typeface="AngsanaUPC" pitchFamily="18" charset="-34"/>
              <a:cs typeface="AngsanaUPC" pitchFamily="18" charset="-34"/>
            </a:rPr>
            <a:t>3. รักษาเสถียรภาพทางการเงินของประเทศ             </a:t>
          </a:r>
        </a:p>
      </dsp:txBody>
      <dsp:txXfrm rot="10800000">
        <a:off x="1157785" y="1560910"/>
        <a:ext cx="7914840" cy="601039"/>
      </dsp:txXfrm>
    </dsp:sp>
    <dsp:sp modelId="{B41614A0-934A-4271-91BD-C23E84D089CB}">
      <dsp:nvSpPr>
        <dsp:cNvPr id="0" name=""/>
        <dsp:cNvSpPr/>
      </dsp:nvSpPr>
      <dsp:spPr>
        <a:xfrm>
          <a:off x="1219145" y="1562232"/>
          <a:ext cx="601039" cy="60103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F87637-3771-4A5A-855F-BA4D6DD631A7}">
      <dsp:nvSpPr>
        <dsp:cNvPr id="0" name=""/>
        <dsp:cNvSpPr/>
      </dsp:nvSpPr>
      <dsp:spPr>
        <a:xfrm rot="10800000">
          <a:off x="1157785" y="2341364"/>
          <a:ext cx="7914840" cy="60103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042" tIns="106680" rIns="199136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>
              <a:latin typeface="AngsanaUPC" pitchFamily="18" charset="-34"/>
              <a:cs typeface="AngsanaUPC" pitchFamily="18" charset="-34"/>
            </a:rPr>
            <a:t>4. กำหนดนโยบายทางการเงินของประเทศ</a:t>
          </a:r>
        </a:p>
      </dsp:txBody>
      <dsp:txXfrm rot="10800000">
        <a:off x="1157785" y="2341364"/>
        <a:ext cx="7914840" cy="601039"/>
      </dsp:txXfrm>
    </dsp:sp>
    <dsp:sp modelId="{F7C80470-2942-40A5-B2F7-EC8CB90E1715}">
      <dsp:nvSpPr>
        <dsp:cNvPr id="0" name=""/>
        <dsp:cNvSpPr/>
      </dsp:nvSpPr>
      <dsp:spPr>
        <a:xfrm>
          <a:off x="1219145" y="2342686"/>
          <a:ext cx="601039" cy="60103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7C83E-34D5-4097-AB5D-23A31A7A04CA}">
      <dsp:nvSpPr>
        <dsp:cNvPr id="0" name=""/>
        <dsp:cNvSpPr/>
      </dsp:nvSpPr>
      <dsp:spPr>
        <a:xfrm rot="10800000">
          <a:off x="1157785" y="3121818"/>
          <a:ext cx="7914840" cy="60103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042" tIns="106680" rIns="199136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>
              <a:latin typeface="AngsanaUPC" pitchFamily="18" charset="-34"/>
              <a:cs typeface="AngsanaUPC" pitchFamily="18" charset="-34"/>
            </a:rPr>
            <a:t>5. รักษาเงินทุนสำรองระหว่างประเทศ                    </a:t>
          </a:r>
        </a:p>
      </dsp:txBody>
      <dsp:txXfrm rot="10800000">
        <a:off x="1157785" y="3121818"/>
        <a:ext cx="7914840" cy="601039"/>
      </dsp:txXfrm>
    </dsp:sp>
    <dsp:sp modelId="{F601D184-7755-4864-ABB9-E6250AFFAA0D}">
      <dsp:nvSpPr>
        <dsp:cNvPr id="0" name=""/>
        <dsp:cNvSpPr/>
      </dsp:nvSpPr>
      <dsp:spPr>
        <a:xfrm>
          <a:off x="1219145" y="3123140"/>
          <a:ext cx="601039" cy="60103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3A035-2C81-4152-A1A7-B54793D5FD7F}">
      <dsp:nvSpPr>
        <dsp:cNvPr id="0" name=""/>
        <dsp:cNvSpPr/>
      </dsp:nvSpPr>
      <dsp:spPr>
        <a:xfrm rot="10800000">
          <a:off x="1157785" y="3902272"/>
          <a:ext cx="7914840" cy="60103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042" tIns="106680" rIns="199136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>
              <a:latin typeface="AngsanaUPC" pitchFamily="18" charset="-34"/>
              <a:cs typeface="AngsanaUPC" pitchFamily="18" charset="-34"/>
            </a:rPr>
            <a:t>6. กำหนดอัตราแลกเปลี่ยนเงินตราต่างประเทศ</a:t>
          </a:r>
        </a:p>
      </dsp:txBody>
      <dsp:txXfrm rot="10800000">
        <a:off x="1157785" y="3902272"/>
        <a:ext cx="7914840" cy="601039"/>
      </dsp:txXfrm>
    </dsp:sp>
    <dsp:sp modelId="{C2763668-3785-449A-BBB9-1BBF229EA1B7}">
      <dsp:nvSpPr>
        <dsp:cNvPr id="0" name=""/>
        <dsp:cNvSpPr/>
      </dsp:nvSpPr>
      <dsp:spPr>
        <a:xfrm>
          <a:off x="1219145" y="3903594"/>
          <a:ext cx="601039" cy="60103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9BD45A-83D2-49D7-8F9F-3C8FBB833A4C}">
      <dsp:nvSpPr>
        <dsp:cNvPr id="0" name=""/>
        <dsp:cNvSpPr/>
      </dsp:nvSpPr>
      <dsp:spPr>
        <a:xfrm rot="10800000">
          <a:off x="1157785" y="4682726"/>
          <a:ext cx="7914840" cy="60103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042" tIns="106680" rIns="199136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>
              <a:latin typeface="AngsanaUPC" pitchFamily="18" charset="-34"/>
              <a:cs typeface="AngsanaUPC" pitchFamily="18" charset="-34"/>
            </a:rPr>
            <a:t>7. ควบคุมดูแลการดำเนินงานของธนาคารพาณิชย์ และสถาบันการเงินต่าง ๆ</a:t>
          </a:r>
        </a:p>
      </dsp:txBody>
      <dsp:txXfrm rot="10800000">
        <a:off x="1157785" y="4682726"/>
        <a:ext cx="7914840" cy="601039"/>
      </dsp:txXfrm>
    </dsp:sp>
    <dsp:sp modelId="{B00B77A1-CC9B-405D-87E8-53A379465987}">
      <dsp:nvSpPr>
        <dsp:cNvPr id="0" name=""/>
        <dsp:cNvSpPr/>
      </dsp:nvSpPr>
      <dsp:spPr>
        <a:xfrm>
          <a:off x="1219145" y="4684048"/>
          <a:ext cx="601039" cy="60103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2F05E6-8E2A-440D-B4FC-EB9DAA452143}">
      <dsp:nvSpPr>
        <dsp:cNvPr id="0" name=""/>
        <dsp:cNvSpPr/>
      </dsp:nvSpPr>
      <dsp:spPr>
        <a:xfrm>
          <a:off x="2075546" y="688414"/>
          <a:ext cx="4695400" cy="4695400"/>
        </a:xfrm>
        <a:prstGeom prst="blockArc">
          <a:avLst>
            <a:gd name="adj1" fmla="val 12600000"/>
            <a:gd name="adj2" fmla="val 162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8C44EE4-09AF-4221-AAE8-6AE380767607}">
      <dsp:nvSpPr>
        <dsp:cNvPr id="0" name=""/>
        <dsp:cNvSpPr/>
      </dsp:nvSpPr>
      <dsp:spPr>
        <a:xfrm>
          <a:off x="2075546" y="688414"/>
          <a:ext cx="4695400" cy="4695400"/>
        </a:xfrm>
        <a:prstGeom prst="blockArc">
          <a:avLst>
            <a:gd name="adj1" fmla="val 9000000"/>
            <a:gd name="adj2" fmla="val 126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9B2E52E-95C4-4F46-801E-665C7CB79661}">
      <dsp:nvSpPr>
        <dsp:cNvPr id="0" name=""/>
        <dsp:cNvSpPr/>
      </dsp:nvSpPr>
      <dsp:spPr>
        <a:xfrm>
          <a:off x="2075546" y="688414"/>
          <a:ext cx="4695400" cy="4695400"/>
        </a:xfrm>
        <a:prstGeom prst="blockArc">
          <a:avLst>
            <a:gd name="adj1" fmla="val 5400000"/>
            <a:gd name="adj2" fmla="val 90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2698A29-B891-4E32-8727-F1291B715E13}">
      <dsp:nvSpPr>
        <dsp:cNvPr id="0" name=""/>
        <dsp:cNvSpPr/>
      </dsp:nvSpPr>
      <dsp:spPr>
        <a:xfrm>
          <a:off x="2075546" y="688414"/>
          <a:ext cx="4695400" cy="4695400"/>
        </a:xfrm>
        <a:prstGeom prst="blockArc">
          <a:avLst>
            <a:gd name="adj1" fmla="val 1800000"/>
            <a:gd name="adj2" fmla="val 54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846182F-ACA4-43D5-8211-C7BB69DDE93A}">
      <dsp:nvSpPr>
        <dsp:cNvPr id="0" name=""/>
        <dsp:cNvSpPr/>
      </dsp:nvSpPr>
      <dsp:spPr>
        <a:xfrm>
          <a:off x="2075546" y="688414"/>
          <a:ext cx="4695400" cy="4695400"/>
        </a:xfrm>
        <a:prstGeom prst="blockArc">
          <a:avLst>
            <a:gd name="adj1" fmla="val 19800000"/>
            <a:gd name="adj2" fmla="val 18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E1C8DA0-6C60-465D-A0D2-F9397BA4139D}">
      <dsp:nvSpPr>
        <dsp:cNvPr id="0" name=""/>
        <dsp:cNvSpPr/>
      </dsp:nvSpPr>
      <dsp:spPr>
        <a:xfrm>
          <a:off x="2075546" y="688414"/>
          <a:ext cx="4695400" cy="4695400"/>
        </a:xfrm>
        <a:prstGeom prst="blockArc">
          <a:avLst>
            <a:gd name="adj1" fmla="val 16200000"/>
            <a:gd name="adj2" fmla="val 198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87ACA9-ED65-4805-89C6-7CF53D837A94}">
      <dsp:nvSpPr>
        <dsp:cNvPr id="0" name=""/>
        <dsp:cNvSpPr/>
      </dsp:nvSpPr>
      <dsp:spPr>
        <a:xfrm>
          <a:off x="3368093" y="1980961"/>
          <a:ext cx="2110307" cy="2110307"/>
        </a:xfrm>
        <a:prstGeom prst="ellipse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latin typeface="AngsanaUPC" pitchFamily="18" charset="-34"/>
              <a:cs typeface="AngsanaUPC" pitchFamily="18" charset="-34"/>
            </a:rPr>
            <a:t>สถาบันการเงินประเภทไม่ใช่ธนาคาร</a:t>
          </a:r>
          <a:endParaRPr lang="en-US" sz="2400" kern="1200" dirty="0"/>
        </a:p>
      </dsp:txBody>
      <dsp:txXfrm>
        <a:off x="3368093" y="1980961"/>
        <a:ext cx="2110307" cy="2110307"/>
      </dsp:txXfrm>
    </dsp:sp>
    <dsp:sp modelId="{B2A1708A-BBCD-473E-A5E6-E2B1F0085A78}">
      <dsp:nvSpPr>
        <dsp:cNvPr id="0" name=""/>
        <dsp:cNvSpPr/>
      </dsp:nvSpPr>
      <dsp:spPr>
        <a:xfrm>
          <a:off x="3488671" y="2987"/>
          <a:ext cx="1869149" cy="14772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ngsanaUPC" pitchFamily="18" charset="-34"/>
              <a:cs typeface="AngsanaUPC" pitchFamily="18" charset="-34"/>
            </a:rPr>
            <a:t>1.</a:t>
          </a:r>
          <a:r>
            <a:rPr lang="th-TH" sz="2000" b="1" kern="1200" dirty="0" smtClean="0">
              <a:latin typeface="AngsanaUPC" pitchFamily="18" charset="-34"/>
              <a:cs typeface="AngsanaUPC" pitchFamily="18" charset="-34"/>
            </a:rPr>
            <a:t>บริษัทเงินทุนและ</a:t>
          </a:r>
          <a:r>
            <a:rPr lang="en-US" sz="2000" b="1" kern="1200" dirty="0" smtClean="0">
              <a:latin typeface="AngsanaUPC" pitchFamily="18" charset="-34"/>
              <a:cs typeface="AngsanaUPC" pitchFamily="18" charset="-34"/>
            </a:rPr>
            <a:t> </a:t>
          </a:r>
          <a:r>
            <a:rPr lang="th-TH" sz="2000" b="1" kern="1200" dirty="0" smtClean="0">
              <a:latin typeface="AngsanaUPC" pitchFamily="18" charset="-34"/>
              <a:cs typeface="AngsanaUPC" pitchFamily="18" charset="-34"/>
            </a:rPr>
            <a:t>หลักทรัพย์ </a:t>
          </a:r>
          <a:endParaRPr lang="en-US" sz="2000" kern="1200" dirty="0"/>
        </a:p>
      </dsp:txBody>
      <dsp:txXfrm>
        <a:off x="3488671" y="2987"/>
        <a:ext cx="1869149" cy="1477215"/>
      </dsp:txXfrm>
    </dsp:sp>
    <dsp:sp modelId="{52256054-C63D-4B29-AFF8-8290D02D4A4A}">
      <dsp:nvSpPr>
        <dsp:cNvPr id="0" name=""/>
        <dsp:cNvSpPr/>
      </dsp:nvSpPr>
      <dsp:spPr>
        <a:xfrm>
          <a:off x="5409901" y="1150247"/>
          <a:ext cx="2000917" cy="14772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ngsanaUPC" pitchFamily="18" charset="-34"/>
              <a:cs typeface="AngsanaUPC" pitchFamily="18" charset="-34"/>
            </a:rPr>
            <a:t>2.</a:t>
          </a:r>
          <a:r>
            <a:rPr lang="th-TH" sz="2000" b="1" kern="1200" dirty="0" smtClean="0">
              <a:latin typeface="AngsanaUPC" pitchFamily="18" charset="-34"/>
              <a:cs typeface="AngsanaUPC" pitchFamily="18" charset="-34"/>
            </a:rPr>
            <a:t>บริษัทเงินทุนอุตสาหกรรมแห่งประเทศไทย</a:t>
          </a:r>
          <a:r>
            <a:rPr lang="th-TH" sz="2000" kern="1200" dirty="0" smtClean="0">
              <a:latin typeface="AngsanaUPC" pitchFamily="18" charset="-34"/>
              <a:cs typeface="AngsanaUPC" pitchFamily="18" charset="-34"/>
            </a:rPr>
            <a:t> </a:t>
          </a:r>
          <a:endParaRPr lang="en-US" sz="2000" kern="1200" dirty="0"/>
        </a:p>
      </dsp:txBody>
      <dsp:txXfrm>
        <a:off x="5409901" y="1150247"/>
        <a:ext cx="2000917" cy="1477215"/>
      </dsp:txXfrm>
    </dsp:sp>
    <dsp:sp modelId="{BDBF1AFB-6226-4081-9850-25CB95577AB5}">
      <dsp:nvSpPr>
        <dsp:cNvPr id="0" name=""/>
        <dsp:cNvSpPr/>
      </dsp:nvSpPr>
      <dsp:spPr>
        <a:xfrm>
          <a:off x="5671752" y="3444767"/>
          <a:ext cx="1477215" cy="14772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ngsanaUPC" pitchFamily="18" charset="-34"/>
              <a:cs typeface="AngsanaUPC" pitchFamily="18" charset="-34"/>
            </a:rPr>
            <a:t>3.</a:t>
          </a:r>
          <a:r>
            <a:rPr lang="th-TH" sz="2000" b="1" kern="1200" dirty="0" smtClean="0">
              <a:latin typeface="AngsanaUPC" pitchFamily="18" charset="-34"/>
              <a:cs typeface="AngsanaUPC" pitchFamily="18" charset="-34"/>
            </a:rPr>
            <a:t>บริษัทประกันภัย</a:t>
          </a:r>
          <a:r>
            <a:rPr lang="th-TH" sz="2000" kern="1200" dirty="0" smtClean="0">
              <a:latin typeface="AngsanaUPC" pitchFamily="18" charset="-34"/>
              <a:cs typeface="AngsanaUPC" pitchFamily="18" charset="-34"/>
            </a:rPr>
            <a:t> </a:t>
          </a:r>
          <a:endParaRPr lang="en-US" sz="2000" kern="1200" dirty="0"/>
        </a:p>
      </dsp:txBody>
      <dsp:txXfrm>
        <a:off x="5671752" y="3444767"/>
        <a:ext cx="1477215" cy="1477215"/>
      </dsp:txXfrm>
    </dsp:sp>
    <dsp:sp modelId="{70D88BC7-CE67-46C9-9097-B72313437EB5}">
      <dsp:nvSpPr>
        <dsp:cNvPr id="0" name=""/>
        <dsp:cNvSpPr/>
      </dsp:nvSpPr>
      <dsp:spPr>
        <a:xfrm>
          <a:off x="3548159" y="4592027"/>
          <a:ext cx="1750175" cy="14772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/>
              <a:latin typeface="AngsanaUPC" pitchFamily="18" charset="-34"/>
              <a:cs typeface="AngsanaUPC" pitchFamily="18" charset="-34"/>
            </a:rPr>
            <a:t>4.</a:t>
          </a:r>
          <a:r>
            <a:rPr lang="th-TH" sz="2000" b="1" kern="1200" dirty="0" smtClean="0">
              <a:effectLst/>
              <a:latin typeface="AngsanaUPC" pitchFamily="18" charset="-34"/>
              <a:cs typeface="AngsanaUPC" pitchFamily="18" charset="-34"/>
            </a:rPr>
            <a:t>บริษัทเครดิตฟองซิเอร์ </a:t>
          </a:r>
          <a:endParaRPr lang="en-US" sz="2000" b="1" kern="1200" dirty="0">
            <a:latin typeface="AngsanaUPC" pitchFamily="18" charset="-34"/>
            <a:cs typeface="AngsanaUPC" pitchFamily="18" charset="-34"/>
          </a:endParaRPr>
        </a:p>
      </dsp:txBody>
      <dsp:txXfrm>
        <a:off x="3548159" y="4592027"/>
        <a:ext cx="1750175" cy="1477215"/>
      </dsp:txXfrm>
    </dsp:sp>
    <dsp:sp modelId="{E9BD7D13-4509-4E28-AC9D-A4FD96E6660D}">
      <dsp:nvSpPr>
        <dsp:cNvPr id="0" name=""/>
        <dsp:cNvSpPr/>
      </dsp:nvSpPr>
      <dsp:spPr>
        <a:xfrm>
          <a:off x="1697526" y="3444767"/>
          <a:ext cx="1477215" cy="14772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ngsanaUPC" pitchFamily="18" charset="-34"/>
              <a:cs typeface="AngsanaUPC" pitchFamily="18" charset="-34"/>
            </a:rPr>
            <a:t>5.</a:t>
          </a:r>
          <a:r>
            <a:rPr lang="th-TH" sz="2000" b="1" kern="1200" dirty="0" smtClean="0">
              <a:latin typeface="AngsanaUPC" pitchFamily="18" charset="-34"/>
              <a:cs typeface="AngsanaUPC" pitchFamily="18" charset="-34"/>
            </a:rPr>
            <a:t>โรงรับจำนำ</a:t>
          </a:r>
          <a:r>
            <a:rPr lang="th-TH" sz="2000" kern="1200" dirty="0" smtClean="0">
              <a:latin typeface="AngsanaUPC" pitchFamily="18" charset="-34"/>
              <a:cs typeface="AngsanaUPC" pitchFamily="18" charset="-34"/>
            </a:rPr>
            <a:t>   </a:t>
          </a:r>
          <a:endParaRPr lang="en-US" sz="2000" kern="1200" dirty="0"/>
        </a:p>
      </dsp:txBody>
      <dsp:txXfrm>
        <a:off x="1697526" y="3444767"/>
        <a:ext cx="1477215" cy="1477215"/>
      </dsp:txXfrm>
    </dsp:sp>
    <dsp:sp modelId="{B74E6406-C4E6-4C50-B90C-2FA8947D874F}">
      <dsp:nvSpPr>
        <dsp:cNvPr id="0" name=""/>
        <dsp:cNvSpPr/>
      </dsp:nvSpPr>
      <dsp:spPr>
        <a:xfrm>
          <a:off x="1697526" y="1150247"/>
          <a:ext cx="1477215" cy="14772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ngsanaUPC" pitchFamily="18" charset="-34"/>
              <a:cs typeface="AngsanaUPC" pitchFamily="18" charset="-34"/>
            </a:rPr>
            <a:t>6.</a:t>
          </a:r>
          <a:r>
            <a:rPr lang="th-TH" sz="2000" b="1" kern="1200" dirty="0" smtClean="0">
              <a:latin typeface="AngsanaUPC" pitchFamily="18" charset="-34"/>
              <a:cs typeface="AngsanaUPC" pitchFamily="18" charset="-34"/>
            </a:rPr>
            <a:t>สหกรณ์ออมทรัพย์ </a:t>
          </a:r>
          <a:endParaRPr lang="en-US" sz="2000" kern="1200" dirty="0"/>
        </a:p>
      </dsp:txBody>
      <dsp:txXfrm>
        <a:off x="1697526" y="1150247"/>
        <a:ext cx="1477215" cy="147721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AE516F-7124-4992-9966-F77C409F9797}">
      <dsp:nvSpPr>
        <dsp:cNvPr id="0" name=""/>
        <dsp:cNvSpPr/>
      </dsp:nvSpPr>
      <dsp:spPr>
        <a:xfrm>
          <a:off x="172429" y="145"/>
          <a:ext cx="3815898" cy="22895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latin typeface="AngsanaUPC" pitchFamily="18" charset="-34"/>
              <a:cs typeface="AngsanaUPC" pitchFamily="18" charset="-34"/>
            </a:rPr>
            <a:t>ธนาคารออมสิน </a:t>
          </a:r>
          <a:endParaRPr lang="en-US" sz="3600" kern="1200" dirty="0"/>
        </a:p>
      </dsp:txBody>
      <dsp:txXfrm>
        <a:off x="172429" y="145"/>
        <a:ext cx="3815898" cy="2289539"/>
      </dsp:txXfrm>
    </dsp:sp>
    <dsp:sp modelId="{A437303E-C042-4BC9-955D-7DB6B1BA137B}">
      <dsp:nvSpPr>
        <dsp:cNvPr id="0" name=""/>
        <dsp:cNvSpPr/>
      </dsp:nvSpPr>
      <dsp:spPr>
        <a:xfrm>
          <a:off x="4369917" y="145"/>
          <a:ext cx="3815898" cy="22895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latin typeface="AngsanaUPC" pitchFamily="18" charset="-34"/>
              <a:cs typeface="AngsanaUPC" pitchFamily="18" charset="-34"/>
            </a:rPr>
            <a:t>ธนาคารเพื่อการเกษตรและสหกรณ์การเกษตร </a:t>
          </a:r>
          <a:endParaRPr lang="en-US" sz="3600" kern="1200" dirty="0"/>
        </a:p>
      </dsp:txBody>
      <dsp:txXfrm>
        <a:off x="4369917" y="145"/>
        <a:ext cx="3815898" cy="2289539"/>
      </dsp:txXfrm>
    </dsp:sp>
    <dsp:sp modelId="{1BAB8874-C602-4073-BA2F-0E81E25F7549}">
      <dsp:nvSpPr>
        <dsp:cNvPr id="0" name=""/>
        <dsp:cNvSpPr/>
      </dsp:nvSpPr>
      <dsp:spPr>
        <a:xfrm>
          <a:off x="172429" y="2671273"/>
          <a:ext cx="3815898" cy="22895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latin typeface="AngsanaUPC" pitchFamily="18" charset="-34"/>
              <a:cs typeface="AngsanaUPC" pitchFamily="18" charset="-34"/>
            </a:rPr>
            <a:t>ธนาคารอาคารสงเคราะห์ </a:t>
          </a:r>
          <a:endParaRPr lang="en-US" sz="3600" kern="1200" dirty="0"/>
        </a:p>
      </dsp:txBody>
      <dsp:txXfrm>
        <a:off x="172429" y="2671273"/>
        <a:ext cx="3815898" cy="2289539"/>
      </dsp:txXfrm>
    </dsp:sp>
    <dsp:sp modelId="{D2E58557-0E30-447A-8FC6-EAB77A0383C6}">
      <dsp:nvSpPr>
        <dsp:cNvPr id="0" name=""/>
        <dsp:cNvSpPr/>
      </dsp:nvSpPr>
      <dsp:spPr>
        <a:xfrm>
          <a:off x="4369917" y="2671273"/>
          <a:ext cx="3815898" cy="228953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latin typeface="AngsanaUPC" pitchFamily="18" charset="-34"/>
              <a:cs typeface="AngsanaUPC" pitchFamily="18" charset="-34"/>
            </a:rPr>
            <a:t>ธนาคารเพื่อการส่งออกและนำเข้าแห่งประเทศไทย </a:t>
          </a:r>
          <a:endParaRPr lang="en-US" sz="3600" kern="1200" dirty="0"/>
        </a:p>
      </dsp:txBody>
      <dsp:txXfrm>
        <a:off x="4369917" y="2671273"/>
        <a:ext cx="3815898" cy="228953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8C0FCD-A5D9-426E-9A77-0F98ADF4D57A}">
      <dsp:nvSpPr>
        <dsp:cNvPr id="0" name=""/>
        <dsp:cNvSpPr/>
      </dsp:nvSpPr>
      <dsp:spPr>
        <a:xfrm>
          <a:off x="0" y="261323"/>
          <a:ext cx="8358245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693" tIns="229108" rIns="64869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th-TH" sz="2400" b="0" i="0" u="none" strike="noStrike" kern="1200" cap="none" normalizeH="0" baseline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อุปนิสัย  หรือนิสัยการชำระหนี้บุคคล</a:t>
          </a:r>
          <a:endParaRPr lang="en-US" sz="2400" kern="1200" dirty="0"/>
        </a:p>
      </dsp:txBody>
      <dsp:txXfrm>
        <a:off x="0" y="261323"/>
        <a:ext cx="8358245" cy="831600"/>
      </dsp:txXfrm>
    </dsp:sp>
    <dsp:sp modelId="{92C023DF-A9E8-4682-820E-BDE85A97F26A}">
      <dsp:nvSpPr>
        <dsp:cNvPr id="0" name=""/>
        <dsp:cNvSpPr/>
      </dsp:nvSpPr>
      <dsp:spPr>
        <a:xfrm>
          <a:off x="417912" y="98963"/>
          <a:ext cx="5850772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normalizeH="0" baseline="0" dirty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CHARACTERISTEC</a:t>
          </a:r>
          <a:endParaRPr lang="en-US" sz="2400" kern="1200" dirty="0"/>
        </a:p>
      </dsp:txBody>
      <dsp:txXfrm>
        <a:off x="417912" y="98963"/>
        <a:ext cx="5850772" cy="324720"/>
      </dsp:txXfrm>
    </dsp:sp>
    <dsp:sp modelId="{967AFA0F-50B8-44F5-90C8-20FED98A2555}">
      <dsp:nvSpPr>
        <dsp:cNvPr id="0" name=""/>
        <dsp:cNvSpPr/>
      </dsp:nvSpPr>
      <dsp:spPr>
        <a:xfrm>
          <a:off x="0" y="1314684"/>
          <a:ext cx="8358245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2906152"/>
              <a:satOff val="-9286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693" tIns="229108" rIns="64869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th-TH" sz="2400" b="0" i="0" u="none" strike="noStrike" kern="1200" cap="none" normalizeH="0" baseline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ความสามารถในการดำเนินธุรกิจเพื่อก่อให้เกิดกำไร</a:t>
          </a:r>
          <a:endParaRPr lang="en-US" sz="2400" kern="1200" dirty="0"/>
        </a:p>
      </dsp:txBody>
      <dsp:txXfrm>
        <a:off x="0" y="1314684"/>
        <a:ext cx="8358245" cy="831600"/>
      </dsp:txXfrm>
    </dsp:sp>
    <dsp:sp modelId="{760C7C5B-B3B3-4A0E-AB32-F42B8FFAC7C3}">
      <dsp:nvSpPr>
        <dsp:cNvPr id="0" name=""/>
        <dsp:cNvSpPr/>
      </dsp:nvSpPr>
      <dsp:spPr>
        <a:xfrm>
          <a:off x="417912" y="1152324"/>
          <a:ext cx="5850772" cy="324720"/>
        </a:xfrm>
        <a:prstGeom prst="roundRect">
          <a:avLst/>
        </a:prstGeom>
        <a:solidFill>
          <a:schemeClr val="accent3">
            <a:hueOff val="2906152"/>
            <a:satOff val="-9286"/>
            <a:lumOff val="-2353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normalizeH="0" baseline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CAPACITY</a:t>
          </a:r>
          <a:endParaRPr lang="en-US" sz="2400" kern="1200" dirty="0"/>
        </a:p>
      </dsp:txBody>
      <dsp:txXfrm>
        <a:off x="417912" y="1152324"/>
        <a:ext cx="5850772" cy="324720"/>
      </dsp:txXfrm>
    </dsp:sp>
    <dsp:sp modelId="{DFD7AC44-A01B-43E0-8E24-F2E706B94DAA}">
      <dsp:nvSpPr>
        <dsp:cNvPr id="0" name=""/>
        <dsp:cNvSpPr/>
      </dsp:nvSpPr>
      <dsp:spPr>
        <a:xfrm>
          <a:off x="0" y="2365016"/>
          <a:ext cx="8358245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5812304"/>
              <a:satOff val="-18573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693" tIns="229108" rIns="64869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th-TH" sz="2400" b="0" i="0" u="none" strike="noStrike" kern="1200" cap="none" normalizeH="0" baseline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เงินทุนที่ธุรกิจที่มาขอกู้มีอยู่ก่อนที่จะมาขอกู้</a:t>
          </a:r>
          <a:endParaRPr lang="en-US" sz="2400" kern="1200" dirty="0"/>
        </a:p>
      </dsp:txBody>
      <dsp:txXfrm>
        <a:off x="0" y="2365016"/>
        <a:ext cx="8358245" cy="831600"/>
      </dsp:txXfrm>
    </dsp:sp>
    <dsp:sp modelId="{7504B976-13D3-4C54-A0CF-07FDD5AE41EB}">
      <dsp:nvSpPr>
        <dsp:cNvPr id="0" name=""/>
        <dsp:cNvSpPr/>
      </dsp:nvSpPr>
      <dsp:spPr>
        <a:xfrm>
          <a:off x="417912" y="2205684"/>
          <a:ext cx="5850772" cy="324720"/>
        </a:xfrm>
        <a:prstGeom prst="roundRect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normalizeH="0" baseline="0" dirty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CAPITAL</a:t>
          </a:r>
          <a:endParaRPr lang="en-US" sz="2400" kern="1200" dirty="0"/>
        </a:p>
      </dsp:txBody>
      <dsp:txXfrm>
        <a:off x="417912" y="2205684"/>
        <a:ext cx="5850772" cy="324720"/>
      </dsp:txXfrm>
    </dsp:sp>
    <dsp:sp modelId="{1234859F-EC57-4255-80B1-7747FBB90489}">
      <dsp:nvSpPr>
        <dsp:cNvPr id="0" name=""/>
        <dsp:cNvSpPr/>
      </dsp:nvSpPr>
      <dsp:spPr>
        <a:xfrm>
          <a:off x="0" y="3421404"/>
          <a:ext cx="8358245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8718455"/>
              <a:satOff val="-27859"/>
              <a:lumOff val="-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693" tIns="229108" rIns="64869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th-TH" sz="2400" b="0" i="0" u="none" strike="noStrike" kern="1200" cap="none" normalizeH="0" baseline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หลักประกัน</a:t>
          </a:r>
          <a:endParaRPr lang="en-US" sz="2400" kern="1200" dirty="0"/>
        </a:p>
      </dsp:txBody>
      <dsp:txXfrm>
        <a:off x="0" y="3421404"/>
        <a:ext cx="8358245" cy="831600"/>
      </dsp:txXfrm>
    </dsp:sp>
    <dsp:sp modelId="{0988C0D6-42B7-48D1-B5FC-A34B8D2F3015}">
      <dsp:nvSpPr>
        <dsp:cNvPr id="0" name=""/>
        <dsp:cNvSpPr/>
      </dsp:nvSpPr>
      <dsp:spPr>
        <a:xfrm>
          <a:off x="417912" y="3259044"/>
          <a:ext cx="5850772" cy="324720"/>
        </a:xfrm>
        <a:prstGeom prst="roundRect">
          <a:avLst/>
        </a:prstGeom>
        <a:solidFill>
          <a:schemeClr val="accent3">
            <a:hueOff val="8718455"/>
            <a:satOff val="-27859"/>
            <a:lumOff val="-705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normalizeH="0" baseline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COLLATERAL</a:t>
          </a:r>
          <a:endParaRPr lang="en-US" sz="2400" kern="1200" dirty="0"/>
        </a:p>
      </dsp:txBody>
      <dsp:txXfrm>
        <a:off x="417912" y="3259044"/>
        <a:ext cx="5850772" cy="324720"/>
      </dsp:txXfrm>
    </dsp:sp>
    <dsp:sp modelId="{28D1D7BA-A901-438B-BE3C-547BF32F0944}">
      <dsp:nvSpPr>
        <dsp:cNvPr id="0" name=""/>
        <dsp:cNvSpPr/>
      </dsp:nvSpPr>
      <dsp:spPr>
        <a:xfrm>
          <a:off x="0" y="4474764"/>
          <a:ext cx="8358245" cy="121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693" tIns="229108" rIns="64869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th-TH" sz="2400" b="0" i="0" u="none" strike="noStrike" kern="1200" cap="none" normalizeH="0" baseline="0" dirty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สภาวะเศรษฐกิจ, การเมือง  และอุตสาหกรรม  ที่มีผลกระทบต่อการประกอบธุรกิจของลูกค้า</a:t>
          </a:r>
          <a:endParaRPr lang="en-US" sz="2400" kern="1200" dirty="0"/>
        </a:p>
      </dsp:txBody>
      <dsp:txXfrm>
        <a:off x="0" y="4474764"/>
        <a:ext cx="8358245" cy="1212750"/>
      </dsp:txXfrm>
    </dsp:sp>
    <dsp:sp modelId="{51141B67-74F6-46B7-9CEE-D725FF493B53}">
      <dsp:nvSpPr>
        <dsp:cNvPr id="0" name=""/>
        <dsp:cNvSpPr/>
      </dsp:nvSpPr>
      <dsp:spPr>
        <a:xfrm>
          <a:off x="417912" y="4312404"/>
          <a:ext cx="5850772" cy="324720"/>
        </a:xfrm>
        <a:prstGeom prst="round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normalizeH="0" baseline="0" smtClean="0">
              <a:ln/>
              <a:effectLst/>
              <a:latin typeface="Angsana New" pitchFamily="18" charset="-34"/>
              <a:ea typeface="Times New Roman" pitchFamily="18" charset="0"/>
              <a:cs typeface="Angsana New" pitchFamily="18" charset="-34"/>
            </a:rPr>
            <a:t>CONDITIONS</a:t>
          </a:r>
          <a:endParaRPr lang="en-US" sz="2400" kern="1200" dirty="0"/>
        </a:p>
      </dsp:txBody>
      <dsp:txXfrm>
        <a:off x="417912" y="4312404"/>
        <a:ext cx="5850772" cy="324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9" tIns="47130" rIns="94259" bIns="47130" numCol="1" anchor="t" anchorCtr="0" compatLnSpc="1">
            <a:prstTxWarp prst="textNoShape">
              <a:avLst/>
            </a:prstTxWarp>
          </a:bodyPr>
          <a:lstStyle>
            <a:lvl1pPr algn="l" defTabSz="942982" eaLnBrk="0" hangingPunct="0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30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9" tIns="47130" rIns="94259" bIns="47130" numCol="1" anchor="t" anchorCtr="0" compatLnSpc="1">
            <a:prstTxWarp prst="textNoShape">
              <a:avLst/>
            </a:prstTxWarp>
          </a:bodyPr>
          <a:lstStyle>
            <a:lvl1pPr algn="r" defTabSz="942982" eaLnBrk="0" hangingPunct="0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545EE2E4-54DA-42A2-B3BA-6502ECBA3FBB}" type="datetimeFigureOut">
              <a:rPr lang="th-TH"/>
              <a:pPr>
                <a:defRPr/>
              </a:pPr>
              <a:t>22/08/54</a:t>
            </a:fld>
            <a:endParaRPr lang="th-TH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30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9" tIns="47130" rIns="94259" bIns="47130" numCol="1" anchor="b" anchorCtr="0" compatLnSpc="1">
            <a:prstTxWarp prst="textNoShape">
              <a:avLst/>
            </a:prstTxWarp>
          </a:bodyPr>
          <a:lstStyle>
            <a:lvl1pPr algn="l" defTabSz="942982" eaLnBrk="0" hangingPunct="0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44038"/>
            <a:ext cx="2930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9" tIns="47130" rIns="94259" bIns="47130" numCol="1" anchor="b" anchorCtr="0" compatLnSpc="1">
            <a:prstTxWarp prst="textNoShape">
              <a:avLst/>
            </a:prstTxWarp>
          </a:bodyPr>
          <a:lstStyle>
            <a:lvl1pPr algn="r" defTabSz="942982" eaLnBrk="0" hangingPunct="0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71F3ABBD-8911-4D1C-87A9-12A15DC7A96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59" tIns="47130" rIns="94259" bIns="47130" numCol="1" anchor="t" anchorCtr="0" compatLnSpc="1">
            <a:prstTxWarp prst="textNoShape">
              <a:avLst/>
            </a:prstTxWarp>
          </a:bodyPr>
          <a:lstStyle>
            <a:lvl1pPr algn="l" defTabSz="942982" eaLnBrk="1" hangingPunct="1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59" tIns="47130" rIns="94259" bIns="47130" numCol="1" anchor="t" anchorCtr="0" compatLnSpc="1">
            <a:prstTxWarp prst="textNoShape">
              <a:avLst/>
            </a:prstTxWarp>
          </a:bodyPr>
          <a:lstStyle>
            <a:lvl1pPr algn="r" defTabSz="942982" eaLnBrk="1" hangingPunct="1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21225"/>
            <a:ext cx="5405437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59" tIns="47130" rIns="94259" bIns="471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59" tIns="47130" rIns="94259" bIns="47130" numCol="1" anchor="b" anchorCtr="0" compatLnSpc="1">
            <a:prstTxWarp prst="textNoShape">
              <a:avLst/>
            </a:prstTxWarp>
          </a:bodyPr>
          <a:lstStyle>
            <a:lvl1pPr algn="l" defTabSz="942982" eaLnBrk="1" hangingPunct="1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59" tIns="47130" rIns="94259" bIns="47130" numCol="1" anchor="b" anchorCtr="0" compatLnSpc="1">
            <a:prstTxWarp prst="textNoShape">
              <a:avLst/>
            </a:prstTxWarp>
          </a:bodyPr>
          <a:lstStyle>
            <a:lvl1pPr algn="r" defTabSz="942982" eaLnBrk="1" hangingPunct="1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73201A00-472E-4EF7-95C3-E0FE33DC87C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8" name="Freeform 19"/>
            <p:cNvGrpSpPr>
              <a:grpSpLocks/>
            </p:cNvGrpSpPr>
            <p:nvPr/>
          </p:nvGrpSpPr>
          <p:grpSpPr bwMode="auto">
            <a:xfrm>
              <a:off x="-6686" y="4875025"/>
              <a:ext cx="9156783" cy="1996274"/>
              <a:chOff x="-6096" y="4992624"/>
              <a:chExt cx="9156192" cy="1877568"/>
            </a:xfrm>
          </p:grpSpPr>
          <p:pic>
            <p:nvPicPr>
              <p:cNvPr id="11" name="Freeform 19"/>
              <p:cNvPicPr>
                <a:picLocks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6096" y="4992624"/>
                <a:ext cx="9156192" cy="187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0" y="5000625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endParaRPr lang="en-US">
                  <a:solidFill>
                    <a:srgbClr val="FFFFFF"/>
                  </a:solidFill>
                  <a:latin typeface="Lucida Sans Unicode" pitchFamily="34" charset="0"/>
                </a:endParaRP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5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448304-FCBC-433A-ACAC-FD14A0532B0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86335-62D8-4FBA-9EBD-986C1E2207B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5E82D-2FD4-4121-A232-5BDA68F4593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2C45C-B7F7-46C0-B66F-D1E5AF9BEEA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22702-4769-4829-9AA9-662FD19DFD2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9492B-3537-4BA0-8687-6C46D9DE3AE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88ABF6-007B-4A77-8083-2E28D0D8BA5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B3B8B6-8A6E-42ED-B8E0-67E495DCDA7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6918E4-FCE9-4FD3-A38D-2F0DA292252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D9E916-C19B-48E9-A07C-39EEE7588DA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F2672-CD19-4E14-9809-E46AC86DFB1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29A720-8D42-4D95-BF18-8987EF9320B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6B78D47-9480-43F8-9ECD-F7DE3F9EEBC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spcBef>
                <a:spcPct val="0"/>
              </a:spcBef>
              <a:buClrTx/>
              <a:buFontTx/>
              <a:buNone/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spcBef>
                <a:spcPct val="0"/>
              </a:spcBef>
              <a:buClrTx/>
              <a:buFontTx/>
              <a:buNone/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spcBef>
                <a:spcPct val="0"/>
              </a:spcBef>
              <a:buClrTx/>
              <a:buFontTx/>
              <a:buNone/>
              <a:defRPr kumimoji="0" sz="1000" b="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8033800D-D076-48AF-93A3-D4ED6BFE1F2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86" r:id="rId2"/>
    <p:sldLayoutId id="2147483994" r:id="rId3"/>
    <p:sldLayoutId id="2147483995" r:id="rId4"/>
    <p:sldLayoutId id="2147483996" r:id="rId5"/>
    <p:sldLayoutId id="2147483997" r:id="rId6"/>
    <p:sldLayoutId id="2147483987" r:id="rId7"/>
    <p:sldLayoutId id="2147483998" r:id="rId8"/>
    <p:sldLayoutId id="2147483999" r:id="rId9"/>
    <p:sldLayoutId id="2147483988" r:id="rId10"/>
    <p:sldLayoutId id="2147483989" r:id="rId11"/>
    <p:sldLayoutId id="2147483990" r:id="rId12"/>
    <p:sldLayoutId id="214748399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comps.fotosearch.com/comp/IMZ/IMZ001/little-house-bank_~sca03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714488"/>
            <a:ext cx="2857500" cy="3048001"/>
          </a:xfrm>
          <a:prstGeom prst="rect">
            <a:avLst/>
          </a:prstGeom>
          <a:noFill/>
        </p:spPr>
      </p:pic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250825" y="714356"/>
            <a:ext cx="8893175" cy="1441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th-TH" sz="1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สถาบันการเงิน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/>
            <a:r>
              <a:rPr lang="th-TH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หน้าที่ของธนาคารแห่งประเทศไทย</a:t>
            </a:r>
            <a:endParaRPr lang="en-US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-428660" y="1142984"/>
          <a:ext cx="907262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500042"/>
            <a:ext cx="807249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buNone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ธนาคารพาณิชย์ </a:t>
            </a:r>
            <a:endParaRPr lang="en-US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endParaRPr lang="en-US" sz="32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คือ ธนาคารและสาขาของธนาคารต่างประเทศที่ได้รับอนุญาตให้ประกอบธุรกิจประเภท</a:t>
            </a:r>
            <a:r>
              <a:rPr lang="th-TH" sz="3200" dirty="0" smtClean="0">
                <a:solidFill>
                  <a:srgbClr val="DA1F28"/>
                </a:solidFill>
                <a:latin typeface="AngsanaUPC" pitchFamily="18" charset="-34"/>
                <a:cs typeface="AngsanaUPC" pitchFamily="18" charset="-34"/>
              </a:rPr>
              <a:t>รับฝากเงินที่ต้องจ่ายคืนเมื่อทวงถาม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หรือเมื่อสิ้นระยะเวลาอันกำหนดไว้ และใช้ประโยชน์จากเงินนั้นในทางหนึ่งหรือหลายทาง เช่น การให้สินเชื่อ การซื้อขายตั๋วแลกเงิน การซื้อขายเงินตราต่างประเทศ ธนาคารพาณิชย์จะจัดตั้งในรูปของบริษัทจำกัด หรือบริษัทมหาชนจำกัดก็ได้ แต่ได้รับการยกเว้นไม่ต้องใส่คำว่า "บริษัท" ไว้ในชื่อธนาคาร</a:t>
            </a:r>
          </a:p>
          <a:p>
            <a:pPr>
              <a:buNone/>
            </a:pP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mtClean="0">
                <a:effectLst/>
              </a:rPr>
              <a:t>ธนาคารพาณิชย์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95288" indent="-285750"/>
            <a:r>
              <a:rPr lang="th-TH" dirty="0" smtClean="0">
                <a:latin typeface="Cordia New" pitchFamily="34" charset="-34"/>
              </a:rPr>
              <a:t>เป็นสถาบันการเงินในรูปของ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“</a:t>
            </a:r>
            <a:r>
              <a:rPr lang="th-TH" dirty="0" smtClean="0">
                <a:latin typeface="Cordia New" pitchFamily="34" charset="-34"/>
              </a:rPr>
              <a:t>บริษัทมหาชนจำกัด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”</a:t>
            </a:r>
            <a:endParaRPr lang="th-TH" dirty="0" smtClean="0">
              <a:latin typeface="Cordia New" pitchFamily="34" charset="-34"/>
            </a:endParaRPr>
          </a:p>
          <a:p>
            <a:pPr marL="395288" indent="-285750"/>
            <a:r>
              <a:rPr lang="th-TH" dirty="0" smtClean="0">
                <a:latin typeface="Cordia New" pitchFamily="34" charset="-34"/>
              </a:rPr>
              <a:t>รับฝากเงินจากประชาชนเพื่อนำไปปล่อยกู้ให้แก่ธุรกิจ </a:t>
            </a:r>
          </a:p>
          <a:p>
            <a:pPr marL="395288" indent="-285750"/>
            <a:r>
              <a:rPr lang="th-TH" dirty="0" smtClean="0">
                <a:latin typeface="Cordia New" pitchFamily="34" charset="-34"/>
              </a:rPr>
              <a:t>เป็นแหล่งเงินออมที่สำคัญ</a:t>
            </a:r>
          </a:p>
          <a:p>
            <a:pPr marL="395288" indent="-285750"/>
            <a:r>
              <a:rPr lang="th-TH" dirty="0" smtClean="0">
                <a:latin typeface="Cordia New" pitchFamily="34" charset="-34"/>
              </a:rPr>
              <a:t>รับฝากเงินได้ทั้ง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3</a:t>
            </a:r>
            <a:r>
              <a:rPr lang="th-TH" dirty="0" smtClean="0">
                <a:latin typeface="Cordia New" pitchFamily="34" charset="-34"/>
              </a:rPr>
              <a:t> ประเภท ได้แก่ เงินฝากออมทรัพย์ (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Saving Deposit</a:t>
            </a:r>
            <a:r>
              <a:rPr lang="th-TH" dirty="0" smtClean="0">
                <a:latin typeface="Cordia New" pitchFamily="34" charset="-34"/>
              </a:rPr>
              <a:t>) เงินฝากประจำ (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Time Deposit</a:t>
            </a:r>
            <a:r>
              <a:rPr lang="th-TH" dirty="0" smtClean="0">
                <a:latin typeface="Cordia New" pitchFamily="34" charset="-34"/>
              </a:rPr>
              <a:t>) และบัญชีเงินฝากกระแสรายวัน (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Current Account</a:t>
            </a:r>
            <a:r>
              <a:rPr lang="th-TH" dirty="0" smtClean="0">
                <a:latin typeface="Cordia New" pitchFamily="34" charset="-34"/>
              </a:rPr>
              <a:t>) </a:t>
            </a:r>
          </a:p>
          <a:p>
            <a:pPr marL="395288" indent="-285750"/>
            <a:r>
              <a:rPr lang="th-TH" dirty="0" smtClean="0">
                <a:latin typeface="Cordia New" pitchFamily="34" charset="-34"/>
              </a:rPr>
              <a:t>บริการทางการเงินอื่นๆเช่น การค้ำประกัน การเปิด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Letter of Credit </a:t>
            </a:r>
            <a:r>
              <a:rPr lang="th-TH" dirty="0" smtClean="0">
                <a:latin typeface="Cordia New" pitchFamily="34" charset="-34"/>
              </a:rPr>
              <a:t>ทำการซื้อขายแลกเปลี่ยนเงินตราต่างประเทศ เป็นต้น  </a:t>
            </a:r>
            <a:endParaRPr lang="en-US" dirty="0" smtClean="0">
              <a:latin typeface="Cordia New" pitchFamily="34" charset="-34"/>
            </a:endParaRPr>
          </a:p>
          <a:p>
            <a:pPr marL="395288" indent="-285750"/>
            <a:endParaRPr lang="en-US" dirty="0" smtClean="0">
              <a:latin typeface="Cordia New" pitchFamily="34" charset="-34"/>
            </a:endParaRPr>
          </a:p>
          <a:p>
            <a:pPr marL="395288" indent="-285750">
              <a:buNone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ปัจจุบันประเทศไทยมีธนาคารพาณิชย์ ทั้งหมด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…….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ธนาคาร คือ ........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000108"/>
            <a:ext cx="885637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-1" y="214290"/>
          <a:ext cx="9108345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ffectLst/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effectLst/>
                <a:latin typeface="AngsanaUPC" pitchFamily="18" charset="-34"/>
                <a:cs typeface="AngsanaUPC" pitchFamily="18" charset="-34"/>
              </a:rPr>
              <a:t>บริษัทเงินทุนและหลักทรัพย์ </a:t>
            </a:r>
          </a:p>
        </p:txBody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b="1" dirty="0" smtClean="0">
                <a:latin typeface="Cordia New" pitchFamily="34" charset="-34"/>
              </a:rPr>
              <a:t>ธุรกิจเงินทุน </a:t>
            </a:r>
            <a:r>
              <a:rPr lang="th-TH" dirty="0" smtClean="0">
                <a:latin typeface="Cordia New" pitchFamily="34" charset="-34"/>
              </a:rPr>
              <a:t>ได้แก่ กิจการเงินทุนเพื่อการพาณิชย์ เพื่อการพัฒนา เพื่อการจำหน่ายและการบริโภค เพื่อการเคหะ </a:t>
            </a:r>
          </a:p>
          <a:p>
            <a:r>
              <a:rPr lang="th-TH" b="1" dirty="0" smtClean="0">
                <a:latin typeface="Cordia New" pitchFamily="34" charset="-34"/>
              </a:rPr>
              <a:t>ธุรกิจหลักทรัพย์ </a:t>
            </a:r>
            <a:r>
              <a:rPr lang="th-TH" dirty="0" smtClean="0">
                <a:latin typeface="Cordia New" pitchFamily="34" charset="-34"/>
              </a:rPr>
              <a:t>ได้แก่ กิจการนายหน้าซื้อขายหลักทรัพย์ ค้าหลักทรัพย์ ที่ปรึกษาการลงทุน จำหน่ายหลักทรัพย์ จัดการลงทุน 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</a:rPr>
              <a:t>มีวัตถุประสงค์เพื่อหาทุนให้แก่ผู้อื่น โดยได้รับผลตอบแทนในรูปของดอกเบี้ย</a:t>
            </a:r>
          </a:p>
          <a:p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ffectLst/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effectLst/>
                <a:latin typeface="AngsanaUPC" pitchFamily="18" charset="-34"/>
                <a:cs typeface="AngsanaUPC" pitchFamily="18" charset="-34"/>
              </a:rPr>
              <a:t>บรรษัทเงินทุนอุตสาหกรรมแห่งประเทศไทย 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mtClean="0"/>
              <a:t>ให้การช่วยเหลืออุตสาหกรรมภายในประเทศให้ขยายตัวและดำเนินการอย่างทันสมัย </a:t>
            </a:r>
          </a:p>
          <a:p>
            <a:r>
              <a:rPr lang="th-TH" smtClean="0"/>
              <a:t>ให้การสนับสนุนเงินกู้แก่อุตสาหกรรมขนาดต่างๆ ในอัตราดอกเบี้ยต่ำ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ffectLst/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dirty="0" smtClean="0">
                <a:effectLst/>
                <a:latin typeface="AngsanaUPC" pitchFamily="18" charset="-34"/>
                <a:cs typeface="AngsanaUPC" pitchFamily="18" charset="-34"/>
              </a:rPr>
              <a:t>บริษัทประกัน</a:t>
            </a:r>
          </a:p>
        </p:txBody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>
          <a:xfrm>
            <a:off x="457200" y="1481138"/>
            <a:ext cx="8507413" cy="4525962"/>
          </a:xfrm>
        </p:spPr>
        <p:txBody>
          <a:bodyPr/>
          <a:lstStyle/>
          <a:p>
            <a:r>
              <a:rPr lang="th-TH" dirty="0" smtClean="0"/>
              <a:t>มีวัตถุประสงค์ในการรับประกันชีวิต และรับประกันความเสียหายของทรัพย์สิน</a:t>
            </a:r>
          </a:p>
          <a:p>
            <a:r>
              <a:rPr lang="th-TH" dirty="0" smtClean="0"/>
              <a:t>มีหน้าที่เก็บเบี้ยประกัน และรับผิดชอบการจ่ายเงินผลประโยชน์ตามที่กรมธรรม์ระบุไว้ </a:t>
            </a:r>
          </a:p>
          <a:p>
            <a:r>
              <a:rPr lang="th-TH" dirty="0" smtClean="0"/>
              <a:t>นำเงินส่วนเกินจากการชดเชยค่าสินไหมเพื่อหาผลประโยชน์ โดยการนำเงินไปลงทุนในหลักทรัพย์และการให้กู้ยืมระยะยาว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ffectLst/>
                <a:latin typeface="AngsanaUPC" pitchFamily="18" charset="-34"/>
                <a:cs typeface="AngsanaUPC" pitchFamily="18" charset="-34"/>
              </a:rPr>
              <a:t>4. </a:t>
            </a:r>
            <a:r>
              <a:rPr lang="th-TH" dirty="0" smtClean="0">
                <a:effectLst/>
                <a:latin typeface="AngsanaUPC" pitchFamily="18" charset="-34"/>
                <a:cs typeface="AngsanaUPC" pitchFamily="18" charset="-34"/>
              </a:rPr>
              <a:t>บริษัทเครดิตฟองซิเอร์ </a:t>
            </a:r>
          </a:p>
        </p:txBody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mtClean="0"/>
              <a:t>กิจการให้กู้ยืมเงิน โดยวิธีรับจำนองอสังหาริมทรัพย์เป็นทางค้าปกติ </a:t>
            </a:r>
          </a:p>
          <a:p>
            <a:r>
              <a:rPr lang="th-TH" smtClean="0"/>
              <a:t>รับซื้ออสังหาริมทรัพย์ตามสัญญาขายฝากเป็นทางค้าปกติ </a:t>
            </a:r>
          </a:p>
          <a:p>
            <a:r>
              <a:rPr lang="th-TH" smtClean="0"/>
              <a:t>แหล่งเงินทุนมาจากการกู้ยืมเงินจากประชาชน</a:t>
            </a:r>
          </a:p>
          <a:p>
            <a:r>
              <a:rPr lang="th-TH" smtClean="0"/>
              <a:t>ปัจจุบันยังไม่มีกิจการใดเกี่ยวกับอสังหาริมทรัพย์ได้รับการกำหนดในกฎกระทรวงให้เป็นธุรกิจเครดิตฟองซิเอร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ffectLst/>
                <a:latin typeface="AngsanaUPC" pitchFamily="18" charset="-34"/>
                <a:cs typeface="AngsanaUPC" pitchFamily="18" charset="-34"/>
              </a:rPr>
              <a:t>5. </a:t>
            </a:r>
            <a:r>
              <a:rPr lang="th-TH" dirty="0" smtClean="0">
                <a:effectLst/>
                <a:latin typeface="AngsanaUPC" pitchFamily="18" charset="-34"/>
                <a:cs typeface="AngsanaUPC" pitchFamily="18" charset="-34"/>
              </a:rPr>
              <a:t>โรงรับจำนำ </a:t>
            </a:r>
          </a:p>
        </p:txBody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1.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โรงรับจำนำที่ดำเนินการโดยเอกชน </a:t>
            </a:r>
          </a:p>
          <a:p>
            <a:pPr>
              <a:buFont typeface="Wingdings 3" pitchFamily="18" charset="2"/>
              <a:buNone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2.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dirty="0" smtClean="0"/>
              <a:t>โรงรับจำนำที่ดำเนินการโดยรัฐบาล </a:t>
            </a:r>
          </a:p>
          <a:p>
            <a:r>
              <a:rPr lang="th-TH" u="sng" dirty="0" smtClean="0">
                <a:solidFill>
                  <a:srgbClr val="DA1F28"/>
                </a:solidFill>
              </a:rPr>
              <a:t>สถานธนานุเคราะห์</a:t>
            </a:r>
            <a:r>
              <a:rPr lang="th-TH" dirty="0" smtClean="0">
                <a:solidFill>
                  <a:srgbClr val="DA1F28"/>
                </a:solidFill>
              </a:rPr>
              <a:t> </a:t>
            </a:r>
            <a:r>
              <a:rPr lang="th-TH" dirty="0" smtClean="0"/>
              <a:t>เป็นโรงรับจำนำที่ดำเนินการโดยกรมประชาสงเคราะห์ ได้รับเงินทุนจากงบประมาณที่รัฐบาลจัดสรรให้ </a:t>
            </a:r>
          </a:p>
          <a:p>
            <a:r>
              <a:rPr lang="th-TH" u="sng" dirty="0" smtClean="0">
                <a:solidFill>
                  <a:srgbClr val="DA1F28"/>
                </a:solidFill>
              </a:rPr>
              <a:t>สถานธนานุบาล</a:t>
            </a:r>
            <a:r>
              <a:rPr lang="th-TH" dirty="0" smtClean="0">
                <a:solidFill>
                  <a:srgbClr val="DA1F28"/>
                </a:solidFill>
              </a:rPr>
              <a:t> </a:t>
            </a:r>
            <a:r>
              <a:rPr lang="th-TH" dirty="0" smtClean="0"/>
              <a:t>เป็นโรงรับจำนำที่ดำเนินการโดยเทศบาล ได้รับเงินอุดหนุนเริ่มแรกจากกองทุนส่งเสริมการสุขาภิบาลและกองทุนบำเหน็จบำนาญข้าราชการส่วนท้องถิ่น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14282" y="1571612"/>
            <a:ext cx="8572560" cy="384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1" hangingPunct="1">
              <a:spcBef>
                <a:spcPct val="0"/>
              </a:spcBef>
              <a:buClrTx/>
            </a:pPr>
            <a:r>
              <a:rPr lang="th-TH" sz="2400" b="1" dirty="0" smtClean="0">
                <a:cs typeface="Arial" pitchFamily="34" charset="0"/>
              </a:rPr>
              <a:t>ความหมายของสถาบันการเงิน</a:t>
            </a:r>
            <a:endParaRPr lang="en-US" sz="2400" b="1" dirty="0" smtClean="0">
              <a:cs typeface="Arial" pitchFamily="34" charset="0"/>
            </a:endParaRPr>
          </a:p>
          <a:p>
            <a:pPr lvl="0" algn="just" eaLnBrk="1" hangingPunct="1">
              <a:spcBef>
                <a:spcPct val="0"/>
              </a:spcBef>
              <a:buClrTx/>
            </a:pPr>
            <a:endParaRPr lang="th-TH" sz="2400" b="1" dirty="0" smtClean="0">
              <a:cs typeface="Arial" pitchFamily="34" charset="0"/>
            </a:endParaRPr>
          </a:p>
          <a:p>
            <a:pPr lvl="0" algn="thaiDist" eaLnBrk="1" hangingPunct="1">
              <a:spcBef>
                <a:spcPct val="0"/>
              </a:spcBef>
              <a:buClrTx/>
            </a:pPr>
            <a:r>
              <a:rPr lang="th-TH" sz="2400" dirty="0" smtClean="0">
                <a:cs typeface="Arial" pitchFamily="34" charset="0"/>
              </a:rPr>
              <a:t>	สถาบันการเงิน หมายถึง สถาบันที่ทำธุรกิจในรูปของการกู้ยืมและให้กู้ยืม หรือเป็นสถาบันที่ทำหน้าที่เป็นตัวกลางระหว่างผู้ให้กู้และผู้ขอกู้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th-TH" sz="2400" dirty="0" smtClean="0">
                <a:cs typeface="Arial" pitchFamily="34" charset="0"/>
              </a:rPr>
              <a:t>โดยอาศัยเครื่องมือหรือตราสารทางการเงินและรับภาระการเสี่ยงจากการให้กู้ยืมแทน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th-TH" sz="2400" dirty="0" smtClean="0">
                <a:cs typeface="Arial" pitchFamily="34" charset="0"/>
              </a:rPr>
              <a:t>ส่วนรายได้จากสถาบันการเงินมาจากความแตกต่างระหว่างอัตราดอกเบี้ยที่ได้รับจากผู้ขอกู้ และอัตราดอกเบี้ยซึ่งต้องจ่ายให้แก่ผู้ให้กู้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8860" y="0"/>
            <a:ext cx="4471096" cy="1255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just" eaLnBrk="1" hangingPunct="1">
              <a:spcBef>
                <a:spcPct val="0"/>
              </a:spcBef>
              <a:buClrTx/>
            </a:pPr>
            <a:r>
              <a:rPr lang="th-TH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สถาบันการเงิน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1438" y="2143116"/>
            <a:ext cx="9001156" cy="3429024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ffectLst/>
                <a:latin typeface="AngsanaUPC" pitchFamily="18" charset="-34"/>
                <a:cs typeface="AngsanaUPC" pitchFamily="18" charset="-34"/>
              </a:rPr>
              <a:t>6. </a:t>
            </a:r>
            <a:r>
              <a:rPr lang="th-TH" dirty="0" smtClean="0">
                <a:effectLst/>
                <a:latin typeface="AngsanaUPC" pitchFamily="18" charset="-34"/>
                <a:cs typeface="AngsanaUPC" pitchFamily="18" charset="-34"/>
              </a:rPr>
              <a:t>สหกรณ์ออมทรัพย์ </a:t>
            </a:r>
          </a:p>
        </p:txBody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>
          <a:xfrm>
            <a:off x="457200" y="1481138"/>
            <a:ext cx="8686800" cy="5043487"/>
          </a:xfrm>
        </p:spPr>
        <p:txBody>
          <a:bodyPr/>
          <a:lstStyle/>
          <a:p>
            <a:r>
              <a:rPr lang="th-TH" smtClean="0">
                <a:latin typeface="Cordia New" pitchFamily="34" charset="-34"/>
              </a:rPr>
              <a:t>รับฝากเงินจากสมาชิกทั้งประเภทออมทรัพย์และปกติ </a:t>
            </a:r>
          </a:p>
          <a:p>
            <a:r>
              <a:rPr lang="th-TH" smtClean="0">
                <a:latin typeface="Cordia New" pitchFamily="34" charset="-34"/>
              </a:rPr>
              <a:t>จัดให้มีเงินกู้สำหรับสมาชิกตามความจำเป็น โดยคิดดอกเบี้ยในอัตราที่ต่ำ </a:t>
            </a:r>
          </a:p>
          <a:p>
            <a:r>
              <a:rPr lang="th-TH" smtClean="0">
                <a:latin typeface="Cordia New" pitchFamily="34" charset="-34"/>
              </a:rPr>
              <a:t>นำกำไรจากการดำเนินงานมาแบ่งปันให้สมาชิกตามมูลค่าหุ้นที่ถือทุกๆปี </a:t>
            </a:r>
          </a:p>
          <a:p>
            <a:r>
              <a:rPr lang="th-TH" smtClean="0">
                <a:latin typeface="Cordia New" pitchFamily="34" charset="-34"/>
              </a:rPr>
              <a:t>ประเภทของสหกรณ์ </a:t>
            </a:r>
          </a:p>
          <a:p>
            <a:pPr lvl="1"/>
            <a:r>
              <a:rPr lang="th-TH" sz="2700" smtClean="0">
                <a:latin typeface="Cordia New" pitchFamily="34" charset="-34"/>
              </a:rPr>
              <a:t>สหกรณ์ออมทรัพย์ </a:t>
            </a:r>
            <a:endParaRPr lang="en-US" sz="2700" smtClean="0">
              <a:latin typeface="Cordia New" pitchFamily="34" charset="-34"/>
              <a:cs typeface="Cordia New" pitchFamily="34" charset="-34"/>
            </a:endParaRPr>
          </a:p>
          <a:p>
            <a:pPr lvl="1"/>
            <a:r>
              <a:rPr lang="th-TH" sz="2700" smtClean="0">
                <a:latin typeface="Cordia New" pitchFamily="34" charset="-34"/>
              </a:rPr>
              <a:t>สหกรณ์การเกษตร </a:t>
            </a:r>
            <a:endParaRPr lang="en-US" sz="2700" smtClean="0">
              <a:latin typeface="Cordia New" pitchFamily="34" charset="-34"/>
              <a:cs typeface="Cordia New" pitchFamily="34" charset="-34"/>
            </a:endParaRPr>
          </a:p>
          <a:p>
            <a:pPr lvl="1"/>
            <a:r>
              <a:rPr lang="th-TH" sz="2700" smtClean="0">
                <a:latin typeface="Cordia New" pitchFamily="34" charset="-34"/>
              </a:rPr>
              <a:t>สหกรณ์ประมง </a:t>
            </a:r>
            <a:endParaRPr lang="en-US" sz="2700" smtClean="0">
              <a:latin typeface="Cordia New" pitchFamily="34" charset="-34"/>
              <a:cs typeface="Cordia New" pitchFamily="34" charset="-34"/>
            </a:endParaRPr>
          </a:p>
          <a:p>
            <a:pPr lvl="1"/>
            <a:r>
              <a:rPr lang="th-TH" sz="2700" smtClean="0">
                <a:latin typeface="Cordia New" pitchFamily="34" charset="-34"/>
              </a:rPr>
              <a:t>สหกรณ์นิคม </a:t>
            </a:r>
            <a:endParaRPr lang="en-US" sz="2700" smtClean="0">
              <a:latin typeface="Cordia New" pitchFamily="34" charset="-34"/>
              <a:cs typeface="Cordia New" pitchFamily="34" charset="-34"/>
            </a:endParaRPr>
          </a:p>
          <a:p>
            <a:pPr lvl="1"/>
            <a:r>
              <a:rPr lang="th-TH" sz="2700" smtClean="0">
                <a:latin typeface="Cordia New" pitchFamily="34" charset="-34"/>
              </a:rPr>
              <a:t>สหกรณ์ร้านค้า </a:t>
            </a:r>
            <a:endParaRPr lang="en-US" sz="2700" smtClean="0">
              <a:latin typeface="Cordia New" pitchFamily="34" charset="-34"/>
              <a:cs typeface="Cordia New" pitchFamily="34" charset="-34"/>
            </a:endParaRPr>
          </a:p>
          <a:p>
            <a:pPr lvl="1"/>
            <a:r>
              <a:rPr lang="th-TH" sz="2700" smtClean="0">
                <a:latin typeface="Cordia New" pitchFamily="34" charset="-34"/>
              </a:rPr>
              <a:t>สหกรณ์บริการ </a:t>
            </a:r>
            <a:endParaRPr lang="en-US" sz="2700" smtClean="0">
              <a:latin typeface="Cordia New" pitchFamily="34" charset="-34"/>
              <a:cs typeface="Cordia New" pitchFamily="34" charset="-34"/>
            </a:endParaRPr>
          </a:p>
          <a:p>
            <a:endParaRPr lang="th-TH" smtClean="0">
              <a:latin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 bwMode="auto">
          <a:xfrm>
            <a:off x="214282" y="142852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th-TH" sz="3600" dirty="0" smtClean="0">
                <a:effectLst/>
              </a:rPr>
              <a:t>สถาบันการเงินเฉพาะอย่าง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357158" y="1397000"/>
          <a:ext cx="8358246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mtClean="0">
                <a:effectLst/>
              </a:rPr>
              <a:t>ธนาคารออมสิน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3550" indent="-354013"/>
            <a:r>
              <a:rPr lang="th-TH" sz="3200" dirty="0" smtClean="0"/>
              <a:t>ธนาคารของรัฐ</a:t>
            </a:r>
          </a:p>
          <a:p>
            <a:pPr marL="463550" indent="-354013"/>
            <a:r>
              <a:rPr lang="th-TH" sz="3200" dirty="0" smtClean="0"/>
              <a:t>เป็นสถาบันเพื่อการออมทรัพย์ที่ส่งเสริมให้มีการประหยัดการใช้จ่ายในกลุ่มผู้มีรายได้น้อยให้มีการออมทรัพย์ </a:t>
            </a:r>
          </a:p>
          <a:p>
            <a:pPr marL="463550" indent="-354013"/>
            <a:r>
              <a:rPr lang="th-TH" sz="3200" dirty="0" smtClean="0"/>
              <a:t>เป็นแหล่งเงินกู้ภายในประเทศของรัฐบาล </a:t>
            </a:r>
          </a:p>
          <a:p>
            <a:pPr marL="463550" indent="-354013"/>
            <a:r>
              <a:rPr lang="th-TH" sz="3200" dirty="0" smtClean="0"/>
              <a:t>รับฝากเงินจากประชนทั่วไป </a:t>
            </a:r>
          </a:p>
          <a:p>
            <a:pPr marL="463550" indent="-354013"/>
            <a:r>
              <a:rPr lang="th-TH" sz="3200" dirty="0" smtClean="0"/>
              <a:t>ออกสลากออมสิน สถาบันการเงินอื่นๆ ทำไม่ได้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4282" y="1071546"/>
            <a:ext cx="8715436" cy="4786346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mtClean="0">
                <a:effectLst/>
              </a:rPr>
              <a:t>ธนาคารเพื่อการเกษตรและสหกรณ์การเกษตร </a:t>
            </a:r>
          </a:p>
        </p:txBody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600" dirty="0" smtClean="0"/>
              <a:t>เป็นสถาบันการเงินเฉพาะกิจ ที่ส่งเสริมอาชีพการดำเนินงานของเกษตรและสหกรณ์การเกษตร </a:t>
            </a:r>
          </a:p>
          <a:p>
            <a:r>
              <a:rPr lang="th-TH" sz="3600" dirty="0" smtClean="0"/>
              <a:t>รับฝากเงินจากประชาชนทั่วไป</a:t>
            </a:r>
          </a:p>
          <a:p>
            <a:r>
              <a:rPr lang="th-TH" sz="3600" dirty="0" smtClean="0"/>
              <a:t>ค้ำประกันเงินกู้ที่เกษตรกร กลุ่มเกษตรกร หรือสหกรณ์การเกษตรกู้จากสถาบันการเงินอื่นตามที่กำหนดไว้ในข้อบังคับของธนาคาร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4282" y="1071546"/>
            <a:ext cx="8715436" cy="5143536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mtClean="0">
                <a:effectLst/>
              </a:rPr>
              <a:t>ธนาคารอาคารสงเคราะห์ </a:t>
            </a:r>
          </a:p>
        </p:txBody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 dirty="0" smtClean="0"/>
              <a:t>เป็นสถาบันการเงินเฉพาะกิจ ที่ช่วยเหลือทางการเงินเกี่ยวกับที่อยู่อาศัย</a:t>
            </a:r>
          </a:p>
          <a:p>
            <a:r>
              <a:rPr lang="th-TH" sz="4000" dirty="0" smtClean="0"/>
              <a:t>รับฝากเงินจากประชนทั่วไป</a:t>
            </a:r>
          </a:p>
          <a:p>
            <a:r>
              <a:rPr lang="th-TH" sz="4000" dirty="0" smtClean="0"/>
              <a:t>รับจำนำหรือจำนองทรัพย์สินเพื่อเป็นประกันเงินกู้ยืม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57158" y="1285860"/>
            <a:ext cx="8715436" cy="5143536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mtClean="0">
                <a:effectLst/>
              </a:rPr>
              <a:t>บริการทางการเงิน ที่ควรรู้</a:t>
            </a:r>
          </a:p>
        </p:txBody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Cordia New" pitchFamily="34" charset="-34"/>
              </a:rPr>
              <a:t>บัตรเครดิต (Credit Card) </a:t>
            </a:r>
          </a:p>
          <a:p>
            <a:r>
              <a:rPr lang="th-TH" dirty="0" smtClean="0">
                <a:latin typeface="Cordia New" pitchFamily="34" charset="-34"/>
              </a:rPr>
              <a:t>บัตรเอทีเอ็ม (ATM Card)  </a:t>
            </a:r>
          </a:p>
          <a:p>
            <a:r>
              <a:rPr lang="th-TH" dirty="0" smtClean="0">
                <a:latin typeface="Cordia New" pitchFamily="34" charset="-34"/>
              </a:rPr>
              <a:t>บัตรเดบิต (Debit Card) </a:t>
            </a:r>
          </a:p>
          <a:p>
            <a:r>
              <a:rPr lang="th-TH" dirty="0" smtClean="0">
                <a:latin typeface="Cordia New" pitchFamily="34" charset="-34"/>
              </a:rPr>
              <a:t>บัตรเงินสดอิเล็กทรอนิกส์ (Electronic Money :e-Money)</a:t>
            </a:r>
          </a:p>
          <a:p>
            <a:r>
              <a:rPr lang="th-TH" dirty="0" smtClean="0">
                <a:latin typeface="Cordia New" pitchFamily="34" charset="-34"/>
              </a:rPr>
              <a:t>บริการธนาคารผ่านเครือข่ายอินเทอร์เน็ต (Internet Banking)</a:t>
            </a:r>
          </a:p>
          <a:p>
            <a:r>
              <a:rPr lang="th-TH" dirty="0" smtClean="0">
                <a:latin typeface="Cordia New" pitchFamily="34" charset="-34"/>
              </a:rPr>
              <a:t>บริการธนาคารทางโทรศัพท์ (Phone Banking / Tele Banking)</a:t>
            </a:r>
          </a:p>
          <a:p>
            <a:r>
              <a:rPr lang="th-TH" dirty="0" smtClean="0">
                <a:latin typeface="Cordia New" pitchFamily="34" charset="-34"/>
              </a:rPr>
              <a:t>บริการธนาคารทางโทรศัพท์มือถือ (Mobile Banking)</a:t>
            </a:r>
          </a:p>
          <a:p>
            <a:r>
              <a:rPr lang="th-TH" dirty="0" smtClean="0">
                <a:latin typeface="Cordia New" pitchFamily="34" charset="-34"/>
              </a:rPr>
              <a:t>สินเชื่อส่วนบุคคล </a:t>
            </a:r>
          </a:p>
          <a:p>
            <a:r>
              <a:rPr lang="th-TH" dirty="0" smtClean="0">
                <a:latin typeface="Cordia New" pitchFamily="34" charset="-34"/>
              </a:rPr>
              <a:t>ข้อมูลเครดิต (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Credit Bureau</a:t>
            </a:r>
            <a:r>
              <a:rPr lang="th-TH" dirty="0" smtClean="0">
                <a:latin typeface="Cordia New" pitchFamily="34" charset="-34"/>
              </a:rPr>
              <a:t>)  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th-TH" dirty="0" smtClean="0">
              <a:latin typeface="Cordia New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4282" y="1214422"/>
            <a:ext cx="8715436" cy="5143536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uiExpand="1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214290"/>
            <a:ext cx="42148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lang="th-TH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</a:rPr>
              <a:t>ปัจจัยพื้นฐานในการวิเคราะห์เครดิต </a:t>
            </a:r>
            <a:endParaRPr lang="en-US" sz="900" dirty="0" smtClean="0">
              <a:cs typeface="Arial" pitchFamily="34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428596" y="928670"/>
          <a:ext cx="8358246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42844" y="928670"/>
            <a:ext cx="8715436" cy="592933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C023DF-A9E8-4682-820E-BDE85A97F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92C023DF-A9E8-4682-820E-BDE85A97F2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8C0FCD-A5D9-426E-9A77-0F98ADF4D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dgm id="{B18C0FCD-A5D9-426E-9A77-0F98ADF4D5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60C7C5B-B3B3-4A0E-AB32-F42B8FFAC7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graphicEl>
                                              <a:dgm id="{760C7C5B-B3B3-4A0E-AB32-F42B8FFAC7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7AFA0F-50B8-44F5-90C8-20FED98A2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graphicEl>
                                              <a:dgm id="{967AFA0F-50B8-44F5-90C8-20FED98A25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504B976-13D3-4C54-A0CF-07FDD5AE4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graphicEl>
                                              <a:dgm id="{7504B976-13D3-4C54-A0CF-07FDD5AE41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D7AC44-A01B-43E0-8E24-F2E706B94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graphicEl>
                                              <a:dgm id="{DFD7AC44-A01B-43E0-8E24-F2E706B94D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88C0D6-42B7-48D1-B5FC-A34B8D2F3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graphicEl>
                                              <a:dgm id="{0988C0D6-42B7-48D1-B5FC-A34B8D2F30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34859F-EC57-4255-80B1-7747FBB904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graphicEl>
                                              <a:dgm id="{1234859F-EC57-4255-80B1-7747FBB904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1141B67-74F6-46B7-9CEE-D725FF493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graphicEl>
                                              <a:dgm id="{51141B67-74F6-46B7-9CEE-D725FF493B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D1D7BA-A901-438B-BE3C-547BF32F0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graphicEl>
                                              <a:dgm id="{28D1D7BA-A901-438B-BE3C-547BF32F09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mtClean="0">
                <a:effectLst/>
              </a:rPr>
              <a:t>สถาบันการเงิน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682625" algn="l"/>
              </a:tabLst>
            </a:pPr>
            <a:r>
              <a:rPr lang="th-TH" dirty="0" smtClean="0"/>
              <a:t>สถาบันที่ดำเนินงานเกี่ยวกับด้านการเงินต่างๆ เช่น.....</a:t>
            </a:r>
          </a:p>
          <a:p>
            <a:pPr>
              <a:tabLst>
                <a:tab pos="682625" algn="l"/>
              </a:tabLst>
            </a:pPr>
            <a:r>
              <a:rPr lang="th-TH" dirty="0" smtClean="0"/>
              <a:t>สถาบันที่ทำธุรกิจในรูปของการกู้ยืมและให้กู้ยืม </a:t>
            </a:r>
          </a:p>
          <a:p>
            <a:pPr>
              <a:tabLst>
                <a:tab pos="682625" algn="l"/>
              </a:tabLst>
            </a:pPr>
            <a:r>
              <a:rPr lang="th-TH" dirty="0" smtClean="0"/>
              <a:t>สถาบันที่ทำหน้าที่เป็นตัวกลางระหว่างผู้ให้กู้และผู้ขอกู้</a:t>
            </a:r>
            <a:r>
              <a:rPr lang="en-US" dirty="0" smtClean="0">
                <a:cs typeface="Cordia New" pitchFamily="34" charset="-34"/>
              </a:rPr>
              <a:t> </a:t>
            </a:r>
          </a:p>
          <a:p>
            <a:pPr>
              <a:tabLst>
                <a:tab pos="682625" algn="l"/>
              </a:tabLst>
            </a:pPr>
            <a:r>
              <a:rPr lang="th-TH" dirty="0" smtClean="0"/>
              <a:t>สถาบันที่ทำหน้าที่ระดมเงินออม </a:t>
            </a:r>
          </a:p>
          <a:p>
            <a:pPr>
              <a:tabLst>
                <a:tab pos="682625" algn="l"/>
              </a:tabLst>
            </a:pPr>
            <a:endParaRPr lang="en-US" dirty="0" smtClean="0">
              <a:cs typeface="Cordia New" pitchFamily="34" charset="-34"/>
            </a:endParaRPr>
          </a:p>
          <a:p>
            <a:pPr algn="thaiDist">
              <a:buFont typeface="Wingdings 3" pitchFamily="18" charset="2"/>
              <a:buNone/>
              <a:tabLst>
                <a:tab pos="682625" algn="l"/>
              </a:tabLst>
            </a:pPr>
            <a:r>
              <a:rPr lang="th-TH" b="1" u="sng" dirty="0" smtClean="0">
                <a:latin typeface="Cordia New" pitchFamily="34" charset="-34"/>
              </a:rPr>
              <a:t>สรุป</a:t>
            </a:r>
            <a:r>
              <a:rPr lang="th-TH" dirty="0" smtClean="0">
                <a:latin typeface="Cordia New" pitchFamily="34" charset="-34"/>
              </a:rPr>
              <a:t>  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สถาบันการเงินทําหน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้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าที่เป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็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นคนกลาง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(Middleman) 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ระหว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่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างผู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้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มีเงินออมกับผู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้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ที่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 	ต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้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องการใช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้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เงิน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>
              <a:tabLst>
                <a:tab pos="682625" algn="l"/>
              </a:tabLst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>
              <a:buFont typeface="Wingdings 3" pitchFamily="18" charset="2"/>
              <a:buNone/>
              <a:tabLst>
                <a:tab pos="682625" algn="l"/>
              </a:tabLst>
            </a:pPr>
            <a:r>
              <a:rPr lang="th-TH" dirty="0" smtClean="0"/>
              <a:t>รายได้หลักของสถาบันการเงินคือ............ดอกเบี้ย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0" y="3500438"/>
            <a:ext cx="9001156" cy="2286016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mtClean="0">
                <a:effectLst/>
              </a:rPr>
              <a:t>ทำไมต้องมีสถาบันการเงิน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>
          <a:xfrm>
            <a:off x="457200" y="1481138"/>
            <a:ext cx="8686800" cy="4525962"/>
          </a:xfrm>
        </p:spPr>
        <p:txBody>
          <a:bodyPr/>
          <a:lstStyle/>
          <a:p>
            <a:pPr marL="623888" indent="-514350" algn="thaiDist">
              <a:buClr>
                <a:schemeClr val="tx1"/>
              </a:buClr>
              <a:buSzTx/>
              <a:buFont typeface="Wingdings 3" pitchFamily="18" charset="2"/>
              <a:buAutoNum type="arabicPeriod"/>
              <a:tabLst>
                <a:tab pos="463550" algn="l"/>
              </a:tabLst>
            </a:pPr>
            <a:r>
              <a:rPr lang="th-TH" dirty="0" smtClean="0">
                <a:latin typeface="Cordia New" pitchFamily="34" charset="-34"/>
              </a:rPr>
              <a:t>สถาบันการเงินจะเข้ามารวมรับความเสี่ยง (Risk-sharing)</a:t>
            </a:r>
          </a:p>
          <a:p>
            <a:pPr marL="623888" indent="-514350" algn="thaiDist">
              <a:buClr>
                <a:schemeClr val="tx1"/>
              </a:buClr>
              <a:buSzTx/>
              <a:buFont typeface="Wingdings 3" pitchFamily="18" charset="2"/>
              <a:buAutoNum type="arabicPeriod"/>
              <a:tabLst>
                <a:tab pos="463550" algn="l"/>
              </a:tabLst>
            </a:pPr>
            <a:endParaRPr lang="th-TH" dirty="0" smtClean="0">
              <a:latin typeface="Cordia New" pitchFamily="34" charset="-34"/>
            </a:endParaRPr>
          </a:p>
          <a:p>
            <a:pPr marL="623888" indent="-514350" algn="thaiDist">
              <a:buClr>
                <a:schemeClr val="tx1"/>
              </a:buClr>
              <a:buSzTx/>
              <a:buFont typeface="Wingdings 3" pitchFamily="18" charset="2"/>
              <a:buAutoNum type="arabicPeriod"/>
              <a:tabLst>
                <a:tab pos="463550" algn="l"/>
              </a:tabLst>
            </a:pPr>
            <a:endParaRPr lang="th-TH" dirty="0" smtClean="0">
              <a:latin typeface="Cordia New" pitchFamily="34" charset="-34"/>
            </a:endParaRPr>
          </a:p>
          <a:p>
            <a:pPr marL="623888" indent="-514350" algn="thaiDist">
              <a:buClr>
                <a:schemeClr val="tx1"/>
              </a:buClr>
              <a:buSzTx/>
              <a:buFont typeface="Wingdings 3" pitchFamily="18" charset="2"/>
              <a:buAutoNum type="arabicPeriod"/>
              <a:tabLst>
                <a:tab pos="463550" algn="l"/>
              </a:tabLst>
            </a:pPr>
            <a:endParaRPr lang="th-TH" dirty="0" smtClean="0">
              <a:latin typeface="Cordia New" pitchFamily="34" charset="-34"/>
            </a:endParaRPr>
          </a:p>
          <a:p>
            <a:pPr marL="623888" indent="-514350" algn="thaiDist">
              <a:buClr>
                <a:schemeClr val="tx1"/>
              </a:buClr>
              <a:buSzTx/>
              <a:buFont typeface="Wingdings 3" pitchFamily="18" charset="2"/>
              <a:buAutoNum type="arabicPeriod"/>
              <a:tabLst>
                <a:tab pos="463550" algn="l"/>
              </a:tabLst>
            </a:pPr>
            <a:endParaRPr lang="th-TH" dirty="0" smtClean="0">
              <a:latin typeface="Cordia New" pitchFamily="34" charset="-34"/>
            </a:endParaRPr>
          </a:p>
          <a:p>
            <a:pPr marL="623888" indent="-514350" algn="thaiDist">
              <a:buFont typeface="Wingdings 3" pitchFamily="18" charset="2"/>
              <a:buNone/>
              <a:tabLst>
                <a:tab pos="463550" algn="l"/>
              </a:tabLst>
            </a:pPr>
            <a:endParaRPr lang="th-TH" dirty="0" smtClean="0">
              <a:latin typeface="Cordia New" pitchFamily="34" charset="-34"/>
            </a:endParaRPr>
          </a:p>
          <a:p>
            <a:pPr marL="623888" indent="-514350" algn="thaiDist">
              <a:buFont typeface="Wingdings 3" pitchFamily="18" charset="2"/>
              <a:buNone/>
              <a:tabLst>
                <a:tab pos="463550" algn="l"/>
              </a:tabLst>
            </a:pPr>
            <a:r>
              <a:rPr lang="th-TH" dirty="0" smtClean="0">
                <a:latin typeface="Cordia New" pitchFamily="34" charset="-34"/>
              </a:rPr>
              <a:t>2. สถาบันการเงินจะให้บริการสภาพคล่อง (liquidity)</a:t>
            </a:r>
          </a:p>
        </p:txBody>
      </p:sp>
      <p:pic>
        <p:nvPicPr>
          <p:cNvPr id="59396" name="Picture 4" descr="e0b980e0b887e0b8b4e0b8992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285992"/>
            <a:ext cx="1419225" cy="1590675"/>
          </a:xfrm>
          <a:prstGeom prst="rect">
            <a:avLst/>
          </a:prstGeom>
          <a:noFill/>
        </p:spPr>
      </p:pic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4572000" y="2349500"/>
            <a:ext cx="1108075" cy="531813"/>
          </a:xfrm>
          <a:prstGeom prst="rect">
            <a:avLst/>
          </a:prstGeom>
          <a:noFill/>
          <a:ln w="127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th-TH"/>
              <a:t>ฝากเพื่อน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4202113" y="3214688"/>
            <a:ext cx="2003425" cy="531812"/>
          </a:xfrm>
          <a:prstGeom prst="rect">
            <a:avLst/>
          </a:prstGeom>
          <a:noFill/>
          <a:ln w="127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th-TH"/>
              <a:t>ฝากสถาบันการเงิน</a:t>
            </a:r>
          </a:p>
        </p:txBody>
      </p:sp>
      <p:pic>
        <p:nvPicPr>
          <p:cNvPr id="5940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4786322"/>
            <a:ext cx="2285984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1" name="Picture 9" descr="4_bod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4643445"/>
            <a:ext cx="2286016" cy="1987059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142844" y="1428736"/>
            <a:ext cx="8715436" cy="5143536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/>
          </p:cNvSpPr>
          <p:nvPr>
            <p:ph type="body" idx="1"/>
          </p:nvPr>
        </p:nvSpPr>
        <p:spPr>
          <a:xfrm>
            <a:off x="457200" y="1481138"/>
            <a:ext cx="8686800" cy="5043487"/>
          </a:xfrm>
        </p:spPr>
        <p:txBody>
          <a:bodyPr/>
          <a:lstStyle/>
          <a:p>
            <a:pPr algn="thaiDist">
              <a:buFont typeface="Wingdings 3" pitchFamily="18" charset="2"/>
              <a:buNone/>
            </a:pPr>
            <a:r>
              <a:rPr lang="th-TH" dirty="0" smtClean="0">
                <a:latin typeface="Cordia New" pitchFamily="34" charset="-34"/>
              </a:rPr>
              <a:t>3. ให้ข้อมูลข่าวสาร (Information)แก่ผู้เกี่ยวข้องในตลาดการเงิน โดยเฉพาะผู้กู้และผู้ให้กู้</a:t>
            </a:r>
          </a:p>
          <a:p>
            <a:pPr algn="thaiDist">
              <a:buFont typeface="Wingdings 3" pitchFamily="18" charset="2"/>
              <a:buNone/>
            </a:pPr>
            <a:endParaRPr lang="th-TH" dirty="0" smtClean="0">
              <a:latin typeface="Cordia New" pitchFamily="34" charset="-34"/>
            </a:endParaRPr>
          </a:p>
          <a:p>
            <a:pPr algn="thaiDist">
              <a:buFont typeface="Wingdings 3" pitchFamily="18" charset="2"/>
              <a:buNone/>
            </a:pPr>
            <a:endParaRPr lang="th-TH" dirty="0" smtClean="0">
              <a:latin typeface="Cordia New" pitchFamily="34" charset="-34"/>
            </a:endParaRPr>
          </a:p>
          <a:p>
            <a:pPr algn="thaiDist">
              <a:buFont typeface="Wingdings 3" pitchFamily="18" charset="2"/>
              <a:buNone/>
            </a:pPr>
            <a:endParaRPr lang="th-TH" dirty="0" smtClean="0">
              <a:latin typeface="Cordia New" pitchFamily="34" charset="-34"/>
            </a:endParaRPr>
          </a:p>
          <a:p>
            <a:pPr algn="thaiDist">
              <a:buFont typeface="Wingdings 3" pitchFamily="18" charset="2"/>
              <a:buNone/>
            </a:pPr>
            <a:endParaRPr lang="th-TH" dirty="0" smtClean="0">
              <a:latin typeface="Cordia New" pitchFamily="34" charset="-34"/>
            </a:endParaRPr>
          </a:p>
          <a:p>
            <a:pPr algn="thaiDist">
              <a:buFont typeface="Wingdings 3" pitchFamily="18" charset="2"/>
              <a:buNone/>
            </a:pPr>
            <a:endParaRPr lang="th-TH" dirty="0" smtClean="0">
              <a:latin typeface="Cordia New" pitchFamily="34" charset="-34"/>
            </a:endParaRPr>
          </a:p>
          <a:p>
            <a:pPr>
              <a:buFont typeface="Wingdings 3" pitchFamily="18" charset="2"/>
              <a:buNone/>
            </a:pPr>
            <a:r>
              <a:rPr lang="th-TH" dirty="0" smtClean="0">
                <a:latin typeface="Cordia New" pitchFamily="34" charset="-34"/>
              </a:rPr>
              <a:t>4. ช่วยลดต้นทุนในการทําธุรกรรมทางการเงิน (transaction costs) </a:t>
            </a:r>
            <a:r>
              <a:rPr lang="th-TH" dirty="0" smtClean="0"/>
              <a:t>และช่วยให้ผู้ออมและผู้กู้รายย่อยได้รับประโยชน์จากตลาดการเงิน</a:t>
            </a:r>
          </a:p>
          <a:p>
            <a:pPr>
              <a:buFont typeface="Wingdings 3" pitchFamily="18" charset="2"/>
              <a:buNone/>
            </a:pPr>
            <a:endParaRPr lang="th-TH" dirty="0" smtClean="0">
              <a:latin typeface="Cordia New" pitchFamily="34" charset="-34"/>
            </a:endParaRPr>
          </a:p>
          <a:p>
            <a:endParaRPr lang="th-TH" dirty="0" smtClean="0">
              <a:latin typeface="Cordia New" pitchFamily="34" charset="-34"/>
            </a:endParaRPr>
          </a:p>
          <a:p>
            <a:pPr>
              <a:buFont typeface="Wingdings 3" pitchFamily="18" charset="2"/>
              <a:buNone/>
            </a:pPr>
            <a:endParaRPr lang="th-TH" dirty="0" smtClean="0"/>
          </a:p>
        </p:txBody>
      </p:sp>
      <p:sp>
        <p:nvSpPr>
          <p:cNvPr id="62468" name="Rectangle 4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mtClean="0">
                <a:effectLst/>
              </a:rPr>
              <a:t>ทำไมต้องมีสถาบันการเงิน (ต่อ)</a:t>
            </a:r>
          </a:p>
        </p:txBody>
      </p:sp>
      <p:pic>
        <p:nvPicPr>
          <p:cNvPr id="62469" name="Picture 5" descr="news_img_29931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2205038"/>
            <a:ext cx="2911475" cy="19685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357158" y="1285860"/>
            <a:ext cx="8715436" cy="5143536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60" y="0"/>
            <a:ext cx="3677610" cy="1040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just" eaLnBrk="1" hangingPunct="1">
              <a:spcBef>
                <a:spcPct val="0"/>
              </a:spcBef>
              <a:buClrTx/>
            </a:pPr>
            <a:r>
              <a:rPr lang="th-TH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สถาบันการเงิน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282" y="1000108"/>
            <a:ext cx="44823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th-TH" dirty="0" smtClean="0"/>
              <a:t>สถาบันการเงินสามารถแบ่งได้เป็น 2 กลุ่ม คือ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857224" y="1571612"/>
          <a:ext cx="7786742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E78B4A-F164-4699-8336-6B03F8522A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89E78B4A-F164-4699-8336-6B03F8522A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EACA63-56B0-4615-9D6D-35B276735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graphicEl>
                                              <a:dgm id="{A1EACA63-56B0-4615-9D6D-35B2767350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51F209-8948-48B2-9BBE-53D14AC7B0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9751F209-8948-48B2-9BBE-53D14AC7B0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3681DF-B76F-4349-A227-885E6B52B5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graphicEl>
                                              <a:dgm id="{2E3681DF-B76F-4349-A227-885E6B52B5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214282" y="285728"/>
            <a:ext cx="8229600" cy="4525962"/>
          </a:xfrm>
        </p:spPr>
        <p:txBody>
          <a:bodyPr/>
          <a:lstStyle/>
          <a:p>
            <a:pPr algn="thaiDist">
              <a:buNone/>
            </a:pPr>
            <a:r>
              <a:rPr lang="th-TH" sz="3200" b="1" dirty="0" smtClean="0"/>
              <a:t>สถาบันการเงินสามารถแบ่งได้เป็น 2 กลุ่ม คือ</a:t>
            </a:r>
          </a:p>
          <a:p>
            <a:pPr algn="thaiDist">
              <a:buNone/>
            </a:pPr>
            <a:endParaRPr lang="th-TH" sz="3200" dirty="0" smtClean="0"/>
          </a:p>
          <a:p>
            <a:pPr algn="thaiDist">
              <a:buNone/>
            </a:pPr>
            <a:r>
              <a:rPr lang="th-TH" sz="3200" b="1" dirty="0" smtClean="0"/>
              <a:t>	</a:t>
            </a:r>
            <a:r>
              <a:rPr lang="th-TH" sz="2800" b="1" dirty="0" smtClean="0"/>
              <a:t>1.  สถาบันการเงินในระบบ </a:t>
            </a:r>
            <a:r>
              <a:rPr lang="th-TH" sz="2800" dirty="0" smtClean="0"/>
              <a:t>	เป็นสถาบันการเงินที่ถูกตั้งขึ้นอย่างเป็นทางการ โดยมีกฎหมายและระเบียบข้อบังคับควบคุมการดำเนินงานของสถาบันการเงินในแต่ละประเภท</a:t>
            </a:r>
          </a:p>
          <a:p>
            <a:pPr algn="thaiDist">
              <a:buNone/>
            </a:pPr>
            <a:endParaRPr lang="th-TH" sz="2800" dirty="0" smtClean="0"/>
          </a:p>
          <a:p>
            <a:pPr algn="thaiDist">
              <a:buNone/>
            </a:pPr>
            <a:r>
              <a:rPr lang="th-TH" sz="2800" b="1" dirty="0" smtClean="0"/>
              <a:t>	2. สถาบันการเงินนอกระบบ</a:t>
            </a:r>
            <a:r>
              <a:rPr lang="th-TH" sz="2800" dirty="0" smtClean="0"/>
              <a:t>	เป็นสถาบันการเงินที่เกิดขึ้นเองโดยธรรมชาติ ไม่มีกฎหมายและระเบียบข้อบังคับควบคุมการดำเนินงาน เช่น การกู้ยืมกันโดยตรง การเล่นแชร์ สินเชื่อทางการค้า การซื้อขายลดเช็ค เป็นต้น สถานบันการเงินนอกระบบมีลักษณะที่แตกต่างกันไปหลายรูปแบบและยากต่อการเก็บรวบรวมข้อมูล ซึ่งในทางข้อเท็จจริงแล้วอาจไม่เรียกว่าเป็นสถาบันการเงินก็ได้ เพราะกฎหมายมิได้รับรอง</a:t>
            </a:r>
          </a:p>
          <a:p>
            <a:pPr algn="thaiDist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285728"/>
            <a:ext cx="35541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th-TH" sz="3600" b="1" dirty="0" smtClean="0"/>
              <a:t>ประเภทของสถาบันการเงิน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2000200" y="1071546"/>
          <a:ext cx="71438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428860" y="2786058"/>
            <a:ext cx="1785950" cy="1785950"/>
            <a:chOff x="2429011" y="1223"/>
            <a:chExt cx="825996" cy="825996"/>
          </a:xfrm>
        </p:grpSpPr>
        <p:sp>
          <p:nvSpPr>
            <p:cNvPr id="8" name="Oval 7"/>
            <p:cNvSpPr/>
            <p:nvPr/>
          </p:nvSpPr>
          <p:spPr>
            <a:xfrm>
              <a:off x="2429011" y="1223"/>
              <a:ext cx="825996" cy="82599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5040797"/>
                <a:satOff val="2192"/>
                <a:lumOff val="637"/>
                <a:alphaOff val="0"/>
              </a:schemeClr>
            </a:fillRef>
            <a:effectRef idx="0">
              <a:schemeClr val="accent2">
                <a:hueOff val="-5040797"/>
                <a:satOff val="2192"/>
                <a:lumOff val="63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/>
            <p:cNvSpPr/>
            <p:nvPr/>
          </p:nvSpPr>
          <p:spPr>
            <a:xfrm>
              <a:off x="2549975" y="122187"/>
              <a:ext cx="584068" cy="584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4000" b="1" kern="1200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สถาบันการเงิน</a:t>
              </a:r>
              <a:endParaRPr lang="en-US" sz="4000" b="1" kern="1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42844" y="285728"/>
            <a:ext cx="8715436" cy="2928958"/>
          </a:xfrm>
        </p:spPr>
        <p:txBody>
          <a:bodyPr/>
          <a:lstStyle/>
          <a:p>
            <a:pPr marL="0" indent="0">
              <a:buNone/>
            </a:pP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สถาบันการเงินประเภทธนาคาร</a:t>
            </a:r>
          </a:p>
          <a:p>
            <a:pPr>
              <a:buNone/>
            </a:pPr>
            <a:endParaRPr lang="th-TH" sz="3600" dirty="0" smtClean="0">
              <a:latin typeface="AngsanaUPC" pitchFamily="18" charset="-34"/>
              <a:cs typeface="AngsanaUPC" pitchFamily="18" charset="-34"/>
            </a:endParaRPr>
          </a:p>
          <a:p>
            <a:pPr marL="0" indent="0" algn="thaiDist">
              <a:buNone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ธนาคารกลางหรือธนาคารแห่งประเทศไทย   </a:t>
            </a:r>
            <a:endParaRPr lang="en-US" sz="3200" b="1" dirty="0" smtClean="0">
              <a:latin typeface="AngsanaUPC" pitchFamily="18" charset="-34"/>
              <a:cs typeface="AngsanaUPC" pitchFamily="18" charset="-34"/>
            </a:endParaRPr>
          </a:p>
          <a:p>
            <a:pPr marL="0" indent="0" algn="thaiDist">
              <a:buNone/>
            </a:pPr>
            <a:endParaRPr lang="en-US" sz="3200" b="1" dirty="0" smtClean="0">
              <a:latin typeface="AngsanaUPC" pitchFamily="18" charset="-34"/>
              <a:cs typeface="AngsanaUPC" pitchFamily="18" charset="-34"/>
            </a:endParaRPr>
          </a:p>
          <a:p>
            <a:pPr marL="0" indent="0" algn="thaiDist">
              <a:buNone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คือสถาบันการเงินที่ตั้งขึ้นตามพระราชบัญญัติธนาคารแห่งประเทศไทย พ.ศ. 2485 ให้มีฐานะเป็นธนาคารกลางของประเทศทำหน้าที่ควบคุมดูแลระบบการเงินการธนาคารของประเทศ เป็นสถาบันที่ดำเนินการโดยไม่แสวงหากำไร และไม่แข่งขันกับสถาบันการเงินของเอกชน</a:t>
            </a:r>
          </a:p>
          <a:p>
            <a:pPr>
              <a:buNone/>
            </a:pP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4057</TotalTime>
  <Words>1117</Words>
  <Application>Microsoft Office PowerPoint</Application>
  <PresentationFormat>On-screen Show (4:3)</PresentationFormat>
  <Paragraphs>150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Slide 1</vt:lpstr>
      <vt:lpstr>Slide 2</vt:lpstr>
      <vt:lpstr>สถาบันการเงิน</vt:lpstr>
      <vt:lpstr>ทำไมต้องมีสถาบันการเงิน</vt:lpstr>
      <vt:lpstr>ทำไมต้องมีสถาบันการเงิน (ต่อ)</vt:lpstr>
      <vt:lpstr>Slide 6</vt:lpstr>
      <vt:lpstr>Slide 7</vt:lpstr>
      <vt:lpstr>Slide 8</vt:lpstr>
      <vt:lpstr>Slide 9</vt:lpstr>
      <vt:lpstr>หน้าที่ของธนาคารแห่งประเทศไทย</vt:lpstr>
      <vt:lpstr>Slide 11</vt:lpstr>
      <vt:lpstr>ธนาคารพาณิชย์</vt:lpstr>
      <vt:lpstr>Slide 13</vt:lpstr>
      <vt:lpstr>Slide 14</vt:lpstr>
      <vt:lpstr>1. บริษัทเงินทุนและหลักทรัพย์ </vt:lpstr>
      <vt:lpstr>2. บรรษัทเงินทุนอุตสาหกรรมแห่งประเทศไทย </vt:lpstr>
      <vt:lpstr>3. บริษัทประกัน</vt:lpstr>
      <vt:lpstr>4. บริษัทเครดิตฟองซิเอร์ </vt:lpstr>
      <vt:lpstr>5. โรงรับจำนำ </vt:lpstr>
      <vt:lpstr>6. สหกรณ์ออมทรัพย์ </vt:lpstr>
      <vt:lpstr>Slide 21</vt:lpstr>
      <vt:lpstr>สถาบันการเงินเฉพาะอย่าง</vt:lpstr>
      <vt:lpstr>ธนาคารออมสิน</vt:lpstr>
      <vt:lpstr>ธนาคารเพื่อการเกษตรและสหกรณ์การเกษตร </vt:lpstr>
      <vt:lpstr>ธนาคารอาคารสงเคราะห์ </vt:lpstr>
      <vt:lpstr>บริการทางการเงิน ที่ควรรู้</vt:lpstr>
      <vt:lpstr>Slide 27</vt:lpstr>
    </vt:vector>
  </TitlesOfParts>
  <Company>Northern Audit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Jirapan</dc:creator>
  <cp:lastModifiedBy>TS</cp:lastModifiedBy>
  <cp:revision>395</cp:revision>
  <dcterms:created xsi:type="dcterms:W3CDTF">2008-11-05T12:05:29Z</dcterms:created>
  <dcterms:modified xsi:type="dcterms:W3CDTF">2011-08-22T00:02:58Z</dcterms:modified>
</cp:coreProperties>
</file>